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882" r:id="rId1"/>
  </p:sldMasterIdLst>
  <p:notesMasterIdLst>
    <p:notesMasterId r:id="rId40"/>
  </p:notesMasterIdLst>
  <p:handoutMasterIdLst>
    <p:handoutMasterId r:id="rId41"/>
  </p:handoutMasterIdLst>
  <p:sldIdLst>
    <p:sldId id="289" r:id="rId2"/>
    <p:sldId id="755" r:id="rId3"/>
    <p:sldId id="591" r:id="rId4"/>
    <p:sldId id="624" r:id="rId5"/>
    <p:sldId id="726" r:id="rId6"/>
    <p:sldId id="727" r:id="rId7"/>
    <p:sldId id="728" r:id="rId8"/>
    <p:sldId id="729" r:id="rId9"/>
    <p:sldId id="650" r:id="rId10"/>
    <p:sldId id="756" r:id="rId11"/>
    <p:sldId id="757" r:id="rId12"/>
    <p:sldId id="598" r:id="rId13"/>
    <p:sldId id="652" r:id="rId14"/>
    <p:sldId id="731" r:id="rId15"/>
    <p:sldId id="732" r:id="rId16"/>
    <p:sldId id="734" r:id="rId17"/>
    <p:sldId id="733" r:id="rId18"/>
    <p:sldId id="628" r:id="rId19"/>
    <p:sldId id="735" r:id="rId20"/>
    <p:sldId id="736" r:id="rId21"/>
    <p:sldId id="738" r:id="rId22"/>
    <p:sldId id="739" r:id="rId23"/>
    <p:sldId id="740" r:id="rId24"/>
    <p:sldId id="741" r:id="rId25"/>
    <p:sldId id="742" r:id="rId26"/>
    <p:sldId id="746" r:id="rId27"/>
    <p:sldId id="737" r:id="rId28"/>
    <p:sldId id="747" r:id="rId29"/>
    <p:sldId id="748" r:id="rId30"/>
    <p:sldId id="744" r:id="rId31"/>
    <p:sldId id="743" r:id="rId32"/>
    <p:sldId id="750" r:id="rId33"/>
    <p:sldId id="751" r:id="rId34"/>
    <p:sldId id="745" r:id="rId35"/>
    <p:sldId id="749" r:id="rId36"/>
    <p:sldId id="752" r:id="rId37"/>
    <p:sldId id="753" r:id="rId38"/>
    <p:sldId id="754" r:id="rId39"/>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F85A"/>
    <a:srgbClr val="2AF62F"/>
    <a:srgbClr val="4154E3"/>
    <a:srgbClr val="66FF33"/>
    <a:srgbClr val="6548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19" autoAdjust="0"/>
    <p:restoredTop sz="87606" autoAdjust="0"/>
  </p:normalViewPr>
  <p:slideViewPr>
    <p:cSldViewPr>
      <p:cViewPr varScale="1">
        <p:scale>
          <a:sx n="103" d="100"/>
          <a:sy n="103" d="100"/>
        </p:scale>
        <p:origin x="1200" y="176"/>
      </p:cViewPr>
      <p:guideLst>
        <p:guide orient="horz" pos="2160"/>
        <p:guide pos="2880"/>
      </p:guideLst>
    </p:cSldViewPr>
  </p:slideViewPr>
  <p:notesTextViewPr>
    <p:cViewPr>
      <p:scale>
        <a:sx n="100" d="100"/>
        <a:sy n="100" d="100"/>
      </p:scale>
      <p:origin x="0" y="0"/>
    </p:cViewPr>
  </p:notesTextViewPr>
  <p:sorterViewPr>
    <p:cViewPr>
      <p:scale>
        <a:sx n="98" d="100"/>
        <a:sy n="98" d="100"/>
      </p:scale>
      <p:origin x="0" y="179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6DCB22-B97E-4E11-B018-D5A888082F42}" type="datetimeFigureOut">
              <a:rPr lang="de-DE" smtClean="0"/>
              <a:pPr/>
              <a:t>23.05.22</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ACF213D-B05F-4C6E-9927-BF63678D3029}" type="slidenum">
              <a:rPr lang="de-DE" smtClean="0"/>
              <a:pPr/>
              <a:t>‹Nr.›</a:t>
            </a:fld>
            <a:endParaRPr lang="de-DE"/>
          </a:p>
        </p:txBody>
      </p:sp>
    </p:spTree>
    <p:extLst>
      <p:ext uri="{BB962C8B-B14F-4D97-AF65-F5344CB8AC3E}">
        <p14:creationId xmlns:p14="http://schemas.microsoft.com/office/powerpoint/2010/main" val="289103073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9C1D6D-C2B6-42F7-8306-740A5DE9A6A5}" type="datetimeFigureOut">
              <a:rPr lang="de-DE" smtClean="0"/>
              <a:pPr/>
              <a:t>23.05.22</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83F1F1-A201-461C-9037-39390791C18C}" type="slidenum">
              <a:rPr lang="de-DE" smtClean="0"/>
              <a:pPr/>
              <a:t>‹Nr.›</a:t>
            </a:fld>
            <a:endParaRPr lang="de-DE"/>
          </a:p>
        </p:txBody>
      </p:sp>
    </p:spTree>
    <p:extLst>
      <p:ext uri="{BB962C8B-B14F-4D97-AF65-F5344CB8AC3E}">
        <p14:creationId xmlns:p14="http://schemas.microsoft.com/office/powerpoint/2010/main" val="2994394935"/>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p>
          <a:p>
            <a:endParaRPr lang="de-DE" baseline="0" dirty="0"/>
          </a:p>
          <a:p>
            <a:endParaRPr lang="de-DE" baseline="0" dirty="0"/>
          </a:p>
          <a:p>
            <a:endParaRPr lang="de-DE" baseline="0" dirty="0"/>
          </a:p>
          <a:p>
            <a:endParaRPr lang="de-DE" baseline="0" dirty="0"/>
          </a:p>
          <a:p>
            <a:endParaRPr lang="de-DE" baseline="0" dirty="0"/>
          </a:p>
          <a:p>
            <a:endParaRPr lang="de-DE" baseline="0" dirty="0"/>
          </a:p>
        </p:txBody>
      </p:sp>
      <p:sp>
        <p:nvSpPr>
          <p:cNvPr id="4" name="Überschriftenplatzhalter 3"/>
          <p:cNvSpPr>
            <a:spLocks noGrp="1"/>
          </p:cNvSpPr>
          <p:nvPr>
            <p:ph type="hd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1C83F1F1-A201-461C-9037-39390791C18C}" type="slidenum">
              <a:rPr lang="de-DE" smtClean="0"/>
              <a:pPr/>
              <a:t>0</a:t>
            </a:fld>
            <a:endParaRPr lang="de-DE"/>
          </a:p>
        </p:txBody>
      </p:sp>
    </p:spTree>
    <p:extLst>
      <p:ext uri="{BB962C8B-B14F-4D97-AF65-F5344CB8AC3E}">
        <p14:creationId xmlns:p14="http://schemas.microsoft.com/office/powerpoint/2010/main" val="3266496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1C83F1F1-A201-461C-9037-39390791C18C}" type="slidenum">
              <a:rPr lang="de-DE" smtClean="0"/>
              <a:pPr/>
              <a:t>9</a:t>
            </a:fld>
            <a:endParaRPr lang="de-DE"/>
          </a:p>
        </p:txBody>
      </p:sp>
    </p:spTree>
    <p:extLst>
      <p:ext uri="{BB962C8B-B14F-4D97-AF65-F5344CB8AC3E}">
        <p14:creationId xmlns:p14="http://schemas.microsoft.com/office/powerpoint/2010/main" val="870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1C83F1F1-A201-461C-9037-39390791C18C}" type="slidenum">
              <a:rPr lang="de-DE" smtClean="0"/>
              <a:pPr/>
              <a:t>10</a:t>
            </a:fld>
            <a:endParaRPr lang="de-DE"/>
          </a:p>
        </p:txBody>
      </p:sp>
    </p:spTree>
    <p:extLst>
      <p:ext uri="{BB962C8B-B14F-4D97-AF65-F5344CB8AC3E}">
        <p14:creationId xmlns:p14="http://schemas.microsoft.com/office/powerpoint/2010/main" val="1948300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1C83F1F1-A201-461C-9037-39390791C18C}" type="slidenum">
              <a:rPr lang="de-DE" smtClean="0"/>
              <a:pPr/>
              <a:t>11</a:t>
            </a:fld>
            <a:endParaRPr lang="de-DE"/>
          </a:p>
        </p:txBody>
      </p:sp>
    </p:spTree>
    <p:extLst>
      <p:ext uri="{BB962C8B-B14F-4D97-AF65-F5344CB8AC3E}">
        <p14:creationId xmlns:p14="http://schemas.microsoft.com/office/powerpoint/2010/main" val="1201534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1C83F1F1-A201-461C-9037-39390791C18C}" type="slidenum">
              <a:rPr lang="de-DE" smtClean="0"/>
              <a:pPr/>
              <a:t>12</a:t>
            </a:fld>
            <a:endParaRPr lang="de-DE"/>
          </a:p>
        </p:txBody>
      </p:sp>
    </p:spTree>
    <p:extLst>
      <p:ext uri="{BB962C8B-B14F-4D97-AF65-F5344CB8AC3E}">
        <p14:creationId xmlns:p14="http://schemas.microsoft.com/office/powerpoint/2010/main" val="2563569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1C83F1F1-A201-461C-9037-39390791C18C}" type="slidenum">
              <a:rPr lang="de-DE" smtClean="0"/>
              <a:pPr/>
              <a:t>13</a:t>
            </a:fld>
            <a:endParaRPr lang="de-DE"/>
          </a:p>
        </p:txBody>
      </p:sp>
    </p:spTree>
    <p:extLst>
      <p:ext uri="{BB962C8B-B14F-4D97-AF65-F5344CB8AC3E}">
        <p14:creationId xmlns:p14="http://schemas.microsoft.com/office/powerpoint/2010/main" val="452659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1C83F1F1-A201-461C-9037-39390791C18C}" type="slidenum">
              <a:rPr lang="de-DE" smtClean="0"/>
              <a:pPr/>
              <a:t>14</a:t>
            </a:fld>
            <a:endParaRPr lang="de-DE"/>
          </a:p>
        </p:txBody>
      </p:sp>
    </p:spTree>
    <p:extLst>
      <p:ext uri="{BB962C8B-B14F-4D97-AF65-F5344CB8AC3E}">
        <p14:creationId xmlns:p14="http://schemas.microsoft.com/office/powerpoint/2010/main" val="4285294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1C83F1F1-A201-461C-9037-39390791C18C}" type="slidenum">
              <a:rPr lang="de-DE" smtClean="0"/>
              <a:pPr/>
              <a:t>15</a:t>
            </a:fld>
            <a:endParaRPr lang="de-DE"/>
          </a:p>
        </p:txBody>
      </p:sp>
    </p:spTree>
    <p:extLst>
      <p:ext uri="{BB962C8B-B14F-4D97-AF65-F5344CB8AC3E}">
        <p14:creationId xmlns:p14="http://schemas.microsoft.com/office/powerpoint/2010/main" val="3538531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1C83F1F1-A201-461C-9037-39390791C18C}" type="slidenum">
              <a:rPr lang="de-DE" smtClean="0"/>
              <a:pPr/>
              <a:t>16</a:t>
            </a:fld>
            <a:endParaRPr lang="de-DE"/>
          </a:p>
        </p:txBody>
      </p:sp>
    </p:spTree>
    <p:extLst>
      <p:ext uri="{BB962C8B-B14F-4D97-AF65-F5344CB8AC3E}">
        <p14:creationId xmlns:p14="http://schemas.microsoft.com/office/powerpoint/2010/main" val="542330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1C83F1F1-A201-461C-9037-39390791C18C}" type="slidenum">
              <a:rPr lang="de-DE" smtClean="0"/>
              <a:pPr/>
              <a:t>17</a:t>
            </a:fld>
            <a:endParaRPr lang="de-DE"/>
          </a:p>
        </p:txBody>
      </p:sp>
    </p:spTree>
    <p:extLst>
      <p:ext uri="{BB962C8B-B14F-4D97-AF65-F5344CB8AC3E}">
        <p14:creationId xmlns:p14="http://schemas.microsoft.com/office/powerpoint/2010/main" val="15556940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1C83F1F1-A201-461C-9037-39390791C18C}" type="slidenum">
              <a:rPr lang="de-DE" smtClean="0"/>
              <a:pPr/>
              <a:t>18</a:t>
            </a:fld>
            <a:endParaRPr lang="de-DE"/>
          </a:p>
        </p:txBody>
      </p:sp>
    </p:spTree>
    <p:extLst>
      <p:ext uri="{BB962C8B-B14F-4D97-AF65-F5344CB8AC3E}">
        <p14:creationId xmlns:p14="http://schemas.microsoft.com/office/powerpoint/2010/main" val="1820338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p>
          <a:p>
            <a:endParaRPr lang="de-DE" baseline="0" dirty="0"/>
          </a:p>
          <a:p>
            <a:endParaRPr lang="de-DE" baseline="0" dirty="0"/>
          </a:p>
          <a:p>
            <a:endParaRPr lang="de-DE" baseline="0" dirty="0"/>
          </a:p>
          <a:p>
            <a:endParaRPr lang="de-DE" baseline="0" dirty="0"/>
          </a:p>
          <a:p>
            <a:endParaRPr lang="de-DE" baseline="0" dirty="0"/>
          </a:p>
          <a:p>
            <a:endParaRPr lang="de-DE" baseline="0" dirty="0"/>
          </a:p>
        </p:txBody>
      </p:sp>
      <p:sp>
        <p:nvSpPr>
          <p:cNvPr id="4" name="Überschriftenplatzhalter 3"/>
          <p:cNvSpPr>
            <a:spLocks noGrp="1"/>
          </p:cNvSpPr>
          <p:nvPr>
            <p:ph type="hd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1C83F1F1-A201-461C-9037-39390791C18C}" type="slidenum">
              <a:rPr lang="de-DE" smtClean="0"/>
              <a:pPr/>
              <a:t>1</a:t>
            </a:fld>
            <a:endParaRPr lang="de-DE"/>
          </a:p>
        </p:txBody>
      </p:sp>
    </p:spTree>
    <p:extLst>
      <p:ext uri="{BB962C8B-B14F-4D97-AF65-F5344CB8AC3E}">
        <p14:creationId xmlns:p14="http://schemas.microsoft.com/office/powerpoint/2010/main" val="2885061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1C83F1F1-A201-461C-9037-39390791C18C}" type="slidenum">
              <a:rPr lang="de-DE" smtClean="0"/>
              <a:pPr/>
              <a:t>19</a:t>
            </a:fld>
            <a:endParaRPr lang="de-DE"/>
          </a:p>
        </p:txBody>
      </p:sp>
    </p:spTree>
    <p:extLst>
      <p:ext uri="{BB962C8B-B14F-4D97-AF65-F5344CB8AC3E}">
        <p14:creationId xmlns:p14="http://schemas.microsoft.com/office/powerpoint/2010/main" val="817126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Über ihn Beten ... Hinweis dass die leite zu ihm kommen. </a:t>
            </a:r>
          </a:p>
        </p:txBody>
      </p:sp>
      <p:sp>
        <p:nvSpPr>
          <p:cNvPr id="4" name="Kopfzeilenplatzhalter 3"/>
          <p:cNvSpPr>
            <a:spLocks noGrp="1"/>
          </p:cNvSpPr>
          <p:nvPr>
            <p:ph type="hd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1C83F1F1-A201-461C-9037-39390791C18C}" type="slidenum">
              <a:rPr lang="de-DE" smtClean="0"/>
              <a:pPr/>
              <a:t>20</a:t>
            </a:fld>
            <a:endParaRPr lang="de-DE"/>
          </a:p>
        </p:txBody>
      </p:sp>
    </p:spTree>
    <p:extLst>
      <p:ext uri="{BB962C8B-B14F-4D97-AF65-F5344CB8AC3E}">
        <p14:creationId xmlns:p14="http://schemas.microsoft.com/office/powerpoint/2010/main" val="23805305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Über ihn Beten ... Hinweis dass die leite zu </a:t>
            </a:r>
            <a:r>
              <a:rPr lang="de-DE"/>
              <a:t>ihm kommen. </a:t>
            </a:r>
            <a:endParaRPr lang="de-DE" dirty="0"/>
          </a:p>
        </p:txBody>
      </p:sp>
      <p:sp>
        <p:nvSpPr>
          <p:cNvPr id="4" name="Kopfzeilenplatzhalter 3"/>
          <p:cNvSpPr>
            <a:spLocks noGrp="1"/>
          </p:cNvSpPr>
          <p:nvPr>
            <p:ph type="hd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1C83F1F1-A201-461C-9037-39390791C18C}" type="slidenum">
              <a:rPr lang="de-DE" smtClean="0"/>
              <a:pPr/>
              <a:t>21</a:t>
            </a:fld>
            <a:endParaRPr lang="de-DE"/>
          </a:p>
        </p:txBody>
      </p:sp>
    </p:spTree>
    <p:extLst>
      <p:ext uri="{BB962C8B-B14F-4D97-AF65-F5344CB8AC3E}">
        <p14:creationId xmlns:p14="http://schemas.microsoft.com/office/powerpoint/2010/main" val="5850923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Über ihn Beten ... Hinweis dass die leite zu </a:t>
            </a:r>
            <a:r>
              <a:rPr lang="de-DE"/>
              <a:t>ihm kommen. </a:t>
            </a:r>
            <a:endParaRPr lang="de-DE" dirty="0"/>
          </a:p>
        </p:txBody>
      </p:sp>
      <p:sp>
        <p:nvSpPr>
          <p:cNvPr id="4" name="Kopfzeilenplatzhalter 3"/>
          <p:cNvSpPr>
            <a:spLocks noGrp="1"/>
          </p:cNvSpPr>
          <p:nvPr>
            <p:ph type="hd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1C83F1F1-A201-461C-9037-39390791C18C}" type="slidenum">
              <a:rPr lang="de-DE" smtClean="0"/>
              <a:pPr/>
              <a:t>22</a:t>
            </a:fld>
            <a:endParaRPr lang="de-DE"/>
          </a:p>
        </p:txBody>
      </p:sp>
    </p:spTree>
    <p:extLst>
      <p:ext uri="{BB962C8B-B14F-4D97-AF65-F5344CB8AC3E}">
        <p14:creationId xmlns:p14="http://schemas.microsoft.com/office/powerpoint/2010/main" val="1715061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1C83F1F1-A201-461C-9037-39390791C18C}" type="slidenum">
              <a:rPr lang="de-DE" smtClean="0"/>
              <a:pPr/>
              <a:t>23</a:t>
            </a:fld>
            <a:endParaRPr lang="de-DE"/>
          </a:p>
        </p:txBody>
      </p:sp>
    </p:spTree>
    <p:extLst>
      <p:ext uri="{BB962C8B-B14F-4D97-AF65-F5344CB8AC3E}">
        <p14:creationId xmlns:p14="http://schemas.microsoft.com/office/powerpoint/2010/main" val="10773564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1C83F1F1-A201-461C-9037-39390791C18C}" type="slidenum">
              <a:rPr lang="de-DE" smtClean="0"/>
              <a:pPr/>
              <a:t>24</a:t>
            </a:fld>
            <a:endParaRPr lang="de-DE"/>
          </a:p>
        </p:txBody>
      </p:sp>
    </p:spTree>
    <p:extLst>
      <p:ext uri="{BB962C8B-B14F-4D97-AF65-F5344CB8AC3E}">
        <p14:creationId xmlns:p14="http://schemas.microsoft.com/office/powerpoint/2010/main" val="40800531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1C83F1F1-A201-461C-9037-39390791C18C}" type="slidenum">
              <a:rPr lang="de-DE" smtClean="0"/>
              <a:pPr/>
              <a:t>25</a:t>
            </a:fld>
            <a:endParaRPr lang="de-DE"/>
          </a:p>
        </p:txBody>
      </p:sp>
    </p:spTree>
    <p:extLst>
      <p:ext uri="{BB962C8B-B14F-4D97-AF65-F5344CB8AC3E}">
        <p14:creationId xmlns:p14="http://schemas.microsoft.com/office/powerpoint/2010/main" val="3346822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1C83F1F1-A201-461C-9037-39390791C18C}" type="slidenum">
              <a:rPr lang="de-DE" smtClean="0"/>
              <a:pPr/>
              <a:t>26</a:t>
            </a:fld>
            <a:endParaRPr lang="de-DE"/>
          </a:p>
        </p:txBody>
      </p:sp>
    </p:spTree>
    <p:extLst>
      <p:ext uri="{BB962C8B-B14F-4D97-AF65-F5344CB8AC3E}">
        <p14:creationId xmlns:p14="http://schemas.microsoft.com/office/powerpoint/2010/main" val="30108451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1C83F1F1-A201-461C-9037-39390791C18C}" type="slidenum">
              <a:rPr lang="de-DE" smtClean="0"/>
              <a:pPr/>
              <a:t>27</a:t>
            </a:fld>
            <a:endParaRPr lang="de-DE"/>
          </a:p>
        </p:txBody>
      </p:sp>
    </p:spTree>
    <p:extLst>
      <p:ext uri="{BB962C8B-B14F-4D97-AF65-F5344CB8AC3E}">
        <p14:creationId xmlns:p14="http://schemas.microsoft.com/office/powerpoint/2010/main" val="29399447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1C83F1F1-A201-461C-9037-39390791C18C}" type="slidenum">
              <a:rPr lang="de-DE" smtClean="0"/>
              <a:pPr/>
              <a:t>28</a:t>
            </a:fld>
            <a:endParaRPr lang="de-DE"/>
          </a:p>
        </p:txBody>
      </p:sp>
    </p:spTree>
    <p:extLst>
      <p:ext uri="{BB962C8B-B14F-4D97-AF65-F5344CB8AC3E}">
        <p14:creationId xmlns:p14="http://schemas.microsoft.com/office/powerpoint/2010/main" val="2593416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1C83F1F1-A201-461C-9037-39390791C18C}" type="slidenum">
              <a:rPr lang="de-DE" smtClean="0"/>
              <a:pPr/>
              <a:t>2</a:t>
            </a:fld>
            <a:endParaRPr lang="de-DE"/>
          </a:p>
        </p:txBody>
      </p:sp>
    </p:spTree>
    <p:extLst>
      <p:ext uri="{BB962C8B-B14F-4D97-AF65-F5344CB8AC3E}">
        <p14:creationId xmlns:p14="http://schemas.microsoft.com/office/powerpoint/2010/main" val="25590033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1C83F1F1-A201-461C-9037-39390791C18C}" type="slidenum">
              <a:rPr lang="de-DE" smtClean="0"/>
              <a:pPr/>
              <a:t>29</a:t>
            </a:fld>
            <a:endParaRPr lang="de-DE"/>
          </a:p>
        </p:txBody>
      </p:sp>
    </p:spTree>
    <p:extLst>
      <p:ext uri="{BB962C8B-B14F-4D97-AF65-F5344CB8AC3E}">
        <p14:creationId xmlns:p14="http://schemas.microsoft.com/office/powerpoint/2010/main" val="42373557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1C83F1F1-A201-461C-9037-39390791C18C}" type="slidenum">
              <a:rPr lang="de-DE" smtClean="0"/>
              <a:pPr/>
              <a:t>30</a:t>
            </a:fld>
            <a:endParaRPr lang="de-DE"/>
          </a:p>
        </p:txBody>
      </p:sp>
    </p:spTree>
    <p:extLst>
      <p:ext uri="{BB962C8B-B14F-4D97-AF65-F5344CB8AC3E}">
        <p14:creationId xmlns:p14="http://schemas.microsoft.com/office/powerpoint/2010/main" val="11868831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1C83F1F1-A201-461C-9037-39390791C18C}" type="slidenum">
              <a:rPr lang="de-DE" smtClean="0"/>
              <a:pPr/>
              <a:t>31</a:t>
            </a:fld>
            <a:endParaRPr lang="de-DE"/>
          </a:p>
        </p:txBody>
      </p:sp>
    </p:spTree>
    <p:extLst>
      <p:ext uri="{BB962C8B-B14F-4D97-AF65-F5344CB8AC3E}">
        <p14:creationId xmlns:p14="http://schemas.microsoft.com/office/powerpoint/2010/main" val="42557280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1C83F1F1-A201-461C-9037-39390791C18C}" type="slidenum">
              <a:rPr lang="de-DE" smtClean="0"/>
              <a:pPr/>
              <a:t>32</a:t>
            </a:fld>
            <a:endParaRPr lang="de-DE"/>
          </a:p>
        </p:txBody>
      </p:sp>
    </p:spTree>
    <p:extLst>
      <p:ext uri="{BB962C8B-B14F-4D97-AF65-F5344CB8AC3E}">
        <p14:creationId xmlns:p14="http://schemas.microsoft.com/office/powerpoint/2010/main" val="17174442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1C83F1F1-A201-461C-9037-39390791C18C}" type="slidenum">
              <a:rPr lang="de-DE" smtClean="0"/>
              <a:pPr/>
              <a:t>33</a:t>
            </a:fld>
            <a:endParaRPr lang="de-DE"/>
          </a:p>
        </p:txBody>
      </p:sp>
    </p:spTree>
    <p:extLst>
      <p:ext uri="{BB962C8B-B14F-4D97-AF65-F5344CB8AC3E}">
        <p14:creationId xmlns:p14="http://schemas.microsoft.com/office/powerpoint/2010/main" val="22974005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1C83F1F1-A201-461C-9037-39390791C18C}" type="slidenum">
              <a:rPr lang="de-DE" smtClean="0"/>
              <a:pPr/>
              <a:t>34</a:t>
            </a:fld>
            <a:endParaRPr lang="de-DE"/>
          </a:p>
        </p:txBody>
      </p:sp>
    </p:spTree>
    <p:extLst>
      <p:ext uri="{BB962C8B-B14F-4D97-AF65-F5344CB8AC3E}">
        <p14:creationId xmlns:p14="http://schemas.microsoft.com/office/powerpoint/2010/main" val="33895446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1C83F1F1-A201-461C-9037-39390791C18C}" type="slidenum">
              <a:rPr lang="de-DE" smtClean="0"/>
              <a:pPr/>
              <a:t>35</a:t>
            </a:fld>
            <a:endParaRPr lang="de-DE"/>
          </a:p>
        </p:txBody>
      </p:sp>
    </p:spTree>
    <p:extLst>
      <p:ext uri="{BB962C8B-B14F-4D97-AF65-F5344CB8AC3E}">
        <p14:creationId xmlns:p14="http://schemas.microsoft.com/office/powerpoint/2010/main" val="34337396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1C83F1F1-A201-461C-9037-39390791C18C}" type="slidenum">
              <a:rPr lang="de-DE" smtClean="0"/>
              <a:pPr/>
              <a:t>36</a:t>
            </a:fld>
            <a:endParaRPr lang="de-DE"/>
          </a:p>
        </p:txBody>
      </p:sp>
    </p:spTree>
    <p:extLst>
      <p:ext uri="{BB962C8B-B14F-4D97-AF65-F5344CB8AC3E}">
        <p14:creationId xmlns:p14="http://schemas.microsoft.com/office/powerpoint/2010/main" val="5127511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p>
          <a:p>
            <a:endParaRPr lang="de-DE" baseline="0" dirty="0"/>
          </a:p>
          <a:p>
            <a:endParaRPr lang="de-DE" baseline="0" dirty="0"/>
          </a:p>
          <a:p>
            <a:endParaRPr lang="de-DE" baseline="0" dirty="0"/>
          </a:p>
          <a:p>
            <a:endParaRPr lang="de-DE" baseline="0" dirty="0"/>
          </a:p>
          <a:p>
            <a:endParaRPr lang="de-DE" baseline="0" dirty="0"/>
          </a:p>
          <a:p>
            <a:endParaRPr lang="de-DE" baseline="0" dirty="0"/>
          </a:p>
        </p:txBody>
      </p:sp>
      <p:sp>
        <p:nvSpPr>
          <p:cNvPr id="4" name="Überschriftenplatzhalter 3"/>
          <p:cNvSpPr>
            <a:spLocks noGrp="1"/>
          </p:cNvSpPr>
          <p:nvPr>
            <p:ph type="hd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1C83F1F1-A201-461C-9037-39390791C18C}" type="slidenum">
              <a:rPr lang="de-DE" smtClean="0"/>
              <a:pPr/>
              <a:t>37</a:t>
            </a:fld>
            <a:endParaRPr lang="de-DE"/>
          </a:p>
        </p:txBody>
      </p:sp>
    </p:spTree>
    <p:extLst>
      <p:ext uri="{BB962C8B-B14F-4D97-AF65-F5344CB8AC3E}">
        <p14:creationId xmlns:p14="http://schemas.microsoft.com/office/powerpoint/2010/main" val="2431264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1C83F1F1-A201-461C-9037-39390791C18C}" type="slidenum">
              <a:rPr lang="de-DE" smtClean="0"/>
              <a:pPr/>
              <a:t>3</a:t>
            </a:fld>
            <a:endParaRPr lang="de-DE"/>
          </a:p>
        </p:txBody>
      </p:sp>
    </p:spTree>
    <p:extLst>
      <p:ext uri="{BB962C8B-B14F-4D97-AF65-F5344CB8AC3E}">
        <p14:creationId xmlns:p14="http://schemas.microsoft.com/office/powerpoint/2010/main" val="1200784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1C83F1F1-A201-461C-9037-39390791C18C}" type="slidenum">
              <a:rPr lang="de-DE" smtClean="0"/>
              <a:pPr/>
              <a:t>4</a:t>
            </a:fld>
            <a:endParaRPr lang="de-DE"/>
          </a:p>
        </p:txBody>
      </p:sp>
    </p:spTree>
    <p:extLst>
      <p:ext uri="{BB962C8B-B14F-4D97-AF65-F5344CB8AC3E}">
        <p14:creationId xmlns:p14="http://schemas.microsoft.com/office/powerpoint/2010/main" val="2427947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1C83F1F1-A201-461C-9037-39390791C18C}" type="slidenum">
              <a:rPr lang="de-DE" smtClean="0"/>
              <a:pPr/>
              <a:t>5</a:t>
            </a:fld>
            <a:endParaRPr lang="de-DE"/>
          </a:p>
        </p:txBody>
      </p:sp>
    </p:spTree>
    <p:extLst>
      <p:ext uri="{BB962C8B-B14F-4D97-AF65-F5344CB8AC3E}">
        <p14:creationId xmlns:p14="http://schemas.microsoft.com/office/powerpoint/2010/main" val="3754442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1C83F1F1-A201-461C-9037-39390791C18C}" type="slidenum">
              <a:rPr lang="de-DE" smtClean="0"/>
              <a:pPr/>
              <a:t>6</a:t>
            </a:fld>
            <a:endParaRPr lang="de-DE"/>
          </a:p>
        </p:txBody>
      </p:sp>
    </p:spTree>
    <p:extLst>
      <p:ext uri="{BB962C8B-B14F-4D97-AF65-F5344CB8AC3E}">
        <p14:creationId xmlns:p14="http://schemas.microsoft.com/office/powerpoint/2010/main" val="2348927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1C83F1F1-A201-461C-9037-39390791C18C}" type="slidenum">
              <a:rPr lang="de-DE" smtClean="0"/>
              <a:pPr/>
              <a:t>7</a:t>
            </a:fld>
            <a:endParaRPr lang="de-DE"/>
          </a:p>
        </p:txBody>
      </p:sp>
    </p:spTree>
    <p:extLst>
      <p:ext uri="{BB962C8B-B14F-4D97-AF65-F5344CB8AC3E}">
        <p14:creationId xmlns:p14="http://schemas.microsoft.com/office/powerpoint/2010/main" val="2575496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1C83F1F1-A201-461C-9037-39390791C18C}" type="slidenum">
              <a:rPr lang="de-DE" smtClean="0"/>
              <a:pPr/>
              <a:t>8</a:t>
            </a:fld>
            <a:endParaRPr lang="de-DE"/>
          </a:p>
        </p:txBody>
      </p:sp>
    </p:spTree>
    <p:extLst>
      <p:ext uri="{BB962C8B-B14F-4D97-AF65-F5344CB8AC3E}">
        <p14:creationId xmlns:p14="http://schemas.microsoft.com/office/powerpoint/2010/main" val="3650303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dirty="0"/>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4" name="Datumsplatzhalter 3"/>
          <p:cNvSpPr>
            <a:spLocks noGrp="1"/>
          </p:cNvSpPr>
          <p:nvPr>
            <p:ph type="dt" sz="half" idx="10"/>
          </p:nvPr>
        </p:nvSpPr>
        <p:spPr/>
        <p:txBody>
          <a:bodyPr/>
          <a:lstStyle/>
          <a:p>
            <a:fld id="{371435DD-E576-4FB7-B781-3788333D139A}" type="datetime1">
              <a:rPr lang="de-DE" smtClean="0"/>
              <a:pPr/>
              <a:t>23.05.22</a:t>
            </a:fld>
            <a:endParaRPr lang="de-DE"/>
          </a:p>
        </p:txBody>
      </p:sp>
      <p:sp>
        <p:nvSpPr>
          <p:cNvPr id="6" name="Foliennummernplatzhalter 5"/>
          <p:cNvSpPr>
            <a:spLocks noGrp="1"/>
          </p:cNvSpPr>
          <p:nvPr>
            <p:ph type="sldNum" sz="quarter" idx="12"/>
          </p:nvPr>
        </p:nvSpPr>
        <p:spPr/>
        <p:txBody>
          <a:bodyPr/>
          <a:lstStyle/>
          <a:p>
            <a:fld id="{CDEB2B1A-80F7-4048-AFD1-7DAE67B13CCE}" type="slidenum">
              <a:rPr lang="de-DE" smtClean="0"/>
              <a:pPr/>
              <a:t>‹Nr.›</a:t>
            </a:fld>
            <a:endParaRPr lang="de-DE" dirty="0"/>
          </a:p>
        </p:txBody>
      </p:sp>
      <p:sp>
        <p:nvSpPr>
          <p:cNvPr id="8" name="Fußzeilenplatzhalter 4"/>
          <p:cNvSpPr>
            <a:spLocks noGrp="1"/>
          </p:cNvSpPr>
          <p:nvPr>
            <p:ph type="ftr" sz="quarter" idx="11"/>
          </p:nvPr>
        </p:nvSpPr>
        <p:spPr>
          <a:xfrm>
            <a:off x="3124200" y="6356350"/>
            <a:ext cx="2895600" cy="365125"/>
          </a:xfrm>
        </p:spPr>
        <p:txBody>
          <a:bodyPr/>
          <a:lstStyle/>
          <a:p>
            <a:r>
              <a:rPr lang="de-DE" dirty="0"/>
              <a:t>Diakonie Impulstag     NiB    März 2018</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BDAF6988-043C-443F-969F-E6E488E3FF02}" type="datetime1">
              <a:rPr lang="de-DE" smtClean="0"/>
              <a:pPr/>
              <a:t>23.05.22</a:t>
            </a:fld>
            <a:endParaRPr lang="de-DE"/>
          </a:p>
        </p:txBody>
      </p:sp>
      <p:sp>
        <p:nvSpPr>
          <p:cNvPr id="5" name="Fußzeilenplatzhalter 4"/>
          <p:cNvSpPr>
            <a:spLocks noGrp="1"/>
          </p:cNvSpPr>
          <p:nvPr>
            <p:ph type="ftr" sz="quarter" idx="11"/>
          </p:nvPr>
        </p:nvSpPr>
        <p:spPr/>
        <p:txBody>
          <a:bodyPr/>
          <a:lstStyle/>
          <a:p>
            <a:r>
              <a:rPr lang="de-DE" dirty="0"/>
              <a:t>Diakonie Impulstag   NiB September 2013</a:t>
            </a:r>
          </a:p>
        </p:txBody>
      </p:sp>
      <p:sp>
        <p:nvSpPr>
          <p:cNvPr id="6" name="Foliennummernplatzhalter 5"/>
          <p:cNvSpPr>
            <a:spLocks noGrp="1"/>
          </p:cNvSpPr>
          <p:nvPr>
            <p:ph type="sldNum" sz="quarter" idx="12"/>
          </p:nvPr>
        </p:nvSpPr>
        <p:spPr/>
        <p:txBody>
          <a:bodyPr/>
          <a:lstStyle/>
          <a:p>
            <a:fld id="{CDEB2B1A-80F7-4048-AFD1-7DAE67B13CCE}"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fld id="{53C98A77-7983-4545-889C-284FCAC7CF7E}" type="datetime1">
              <a:rPr lang="de-DE" smtClean="0"/>
              <a:pPr/>
              <a:t>23.05.22</a:t>
            </a:fld>
            <a:endParaRPr lang="de-DE"/>
          </a:p>
        </p:txBody>
      </p:sp>
      <p:sp>
        <p:nvSpPr>
          <p:cNvPr id="5" name="Fußzeilenplatzhalter 4"/>
          <p:cNvSpPr>
            <a:spLocks noGrp="1"/>
          </p:cNvSpPr>
          <p:nvPr>
            <p:ph type="ftr" sz="quarter" idx="11"/>
          </p:nvPr>
        </p:nvSpPr>
        <p:spPr/>
        <p:txBody>
          <a:bodyPr/>
          <a:lstStyle/>
          <a:p>
            <a:r>
              <a:rPr lang="de-DE" dirty="0"/>
              <a:t>Diakonie Impulstag   NiB September 2013</a:t>
            </a:r>
          </a:p>
        </p:txBody>
      </p:sp>
      <p:sp>
        <p:nvSpPr>
          <p:cNvPr id="6" name="Foliennummernplatzhalter 5"/>
          <p:cNvSpPr>
            <a:spLocks noGrp="1"/>
          </p:cNvSpPr>
          <p:nvPr>
            <p:ph type="sldNum" sz="quarter" idx="12"/>
          </p:nvPr>
        </p:nvSpPr>
        <p:spPr/>
        <p:txBody>
          <a:bodyPr/>
          <a:lstStyle/>
          <a:p>
            <a:fld id="{CDEB2B1A-80F7-4048-AFD1-7DAE67B13CCE}" type="slidenum">
              <a:rPr lang="de-DE" smtClean="0"/>
              <a:pPr/>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218DEA78-19A8-41D0-B869-C9448FDE824A}" type="datetime1">
              <a:rPr lang="de-DE" smtClean="0"/>
              <a:pPr/>
              <a:t>23.05.22</a:t>
            </a:fld>
            <a:endParaRPr lang="de-DE"/>
          </a:p>
        </p:txBody>
      </p:sp>
      <p:sp>
        <p:nvSpPr>
          <p:cNvPr id="4" name="Fußzeilenplatzhalter 3"/>
          <p:cNvSpPr>
            <a:spLocks noGrp="1"/>
          </p:cNvSpPr>
          <p:nvPr>
            <p:ph type="ftr" sz="quarter" idx="11"/>
          </p:nvPr>
        </p:nvSpPr>
        <p:spPr/>
        <p:txBody>
          <a:bodyPr/>
          <a:lstStyle/>
          <a:p>
            <a:r>
              <a:rPr lang="de-DE" dirty="0"/>
              <a:t>Diakonie Impulstag NiB September 2013</a:t>
            </a:r>
          </a:p>
        </p:txBody>
      </p:sp>
      <p:sp>
        <p:nvSpPr>
          <p:cNvPr id="5" name="Foliennummernplatzhalter 4"/>
          <p:cNvSpPr>
            <a:spLocks noGrp="1"/>
          </p:cNvSpPr>
          <p:nvPr>
            <p:ph type="sldNum" sz="quarter" idx="12"/>
          </p:nvPr>
        </p:nvSpPr>
        <p:spPr/>
        <p:txBody>
          <a:bodyPr/>
          <a:lstStyle/>
          <a:p>
            <a:fld id="{CDEB2B1A-80F7-4048-AFD1-7DAE67B13CCE}"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a:xfrm>
            <a:off x="467544" y="6367007"/>
            <a:ext cx="946448" cy="365125"/>
          </a:xfrm>
        </p:spPr>
        <p:txBody>
          <a:bodyPr/>
          <a:lstStyle/>
          <a:p>
            <a:fld id="{04A6B102-419F-4157-ABA3-EE10A9CB6773}" type="datetime1">
              <a:rPr lang="de-DE" smtClean="0"/>
              <a:pPr/>
              <a:t>23.05.22</a:t>
            </a:fld>
            <a:endParaRPr lang="de-DE"/>
          </a:p>
        </p:txBody>
      </p:sp>
      <p:sp>
        <p:nvSpPr>
          <p:cNvPr id="6" name="Foliennummernplatzhalter 5"/>
          <p:cNvSpPr>
            <a:spLocks noGrp="1"/>
          </p:cNvSpPr>
          <p:nvPr>
            <p:ph type="sldNum" sz="quarter" idx="12"/>
          </p:nvPr>
        </p:nvSpPr>
        <p:spPr/>
        <p:txBody>
          <a:bodyPr/>
          <a:lstStyle/>
          <a:p>
            <a:fld id="{CDEB2B1A-80F7-4048-AFD1-7DAE67B13CCE}" type="slidenum">
              <a:rPr lang="de-DE" smtClean="0"/>
              <a:pPr/>
              <a:t>‹Nr.›</a:t>
            </a:fld>
            <a:endParaRPr lang="de-DE"/>
          </a:p>
        </p:txBody>
      </p:sp>
      <p:sp>
        <p:nvSpPr>
          <p:cNvPr id="8" name="Fußzeilenplatzhalter 4"/>
          <p:cNvSpPr>
            <a:spLocks noGrp="1"/>
          </p:cNvSpPr>
          <p:nvPr>
            <p:ph type="ftr" sz="quarter" idx="11"/>
          </p:nvPr>
        </p:nvSpPr>
        <p:spPr>
          <a:xfrm>
            <a:off x="3124200" y="6356350"/>
            <a:ext cx="2895600" cy="365125"/>
          </a:xfrm>
        </p:spPr>
        <p:txBody>
          <a:bodyPr/>
          <a:lstStyle/>
          <a:p>
            <a:r>
              <a:rPr lang="de-DE" dirty="0"/>
              <a:t>Diakonie Impulstag     NiB    März 2018</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fld id="{B48F772C-4A8F-423E-B873-2DF212DA05EA}" type="datetime1">
              <a:rPr lang="de-DE" smtClean="0"/>
              <a:pPr/>
              <a:t>23.05.22</a:t>
            </a:fld>
            <a:endParaRPr lang="de-DE"/>
          </a:p>
        </p:txBody>
      </p:sp>
      <p:sp>
        <p:nvSpPr>
          <p:cNvPr id="6" name="Foliennummernplatzhalter 5"/>
          <p:cNvSpPr>
            <a:spLocks noGrp="1"/>
          </p:cNvSpPr>
          <p:nvPr>
            <p:ph type="sldNum" sz="quarter" idx="12"/>
          </p:nvPr>
        </p:nvSpPr>
        <p:spPr/>
        <p:txBody>
          <a:bodyPr/>
          <a:lstStyle/>
          <a:p>
            <a:fld id="{CDEB2B1A-80F7-4048-AFD1-7DAE67B13CCE}" type="slidenum">
              <a:rPr lang="de-DE" smtClean="0"/>
              <a:pPr/>
              <a:t>‹Nr.›</a:t>
            </a:fld>
            <a:endParaRPr lang="de-DE"/>
          </a:p>
        </p:txBody>
      </p:sp>
      <p:sp>
        <p:nvSpPr>
          <p:cNvPr id="7" name="Fußzeilenplatzhalter 4"/>
          <p:cNvSpPr>
            <a:spLocks noGrp="1"/>
          </p:cNvSpPr>
          <p:nvPr>
            <p:ph type="ftr" sz="quarter" idx="11"/>
          </p:nvPr>
        </p:nvSpPr>
        <p:spPr>
          <a:xfrm>
            <a:off x="3124200" y="6356350"/>
            <a:ext cx="2895600" cy="365125"/>
          </a:xfrm>
        </p:spPr>
        <p:txBody>
          <a:bodyPr/>
          <a:lstStyle/>
          <a:p>
            <a:r>
              <a:rPr lang="de-DE" dirty="0"/>
              <a:t>Diakonie Impulstag     NiB    März 2015</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A51F1EAE-68F6-4C8C-B642-E3C4EFD4C16B}" type="datetime1">
              <a:rPr lang="de-DE" smtClean="0"/>
              <a:pPr/>
              <a:t>23.05.22</a:t>
            </a:fld>
            <a:endParaRPr lang="de-DE"/>
          </a:p>
        </p:txBody>
      </p:sp>
      <p:sp>
        <p:nvSpPr>
          <p:cNvPr id="7" name="Foliennummernplatzhalter 6"/>
          <p:cNvSpPr>
            <a:spLocks noGrp="1"/>
          </p:cNvSpPr>
          <p:nvPr>
            <p:ph type="sldNum" sz="quarter" idx="12"/>
          </p:nvPr>
        </p:nvSpPr>
        <p:spPr/>
        <p:txBody>
          <a:bodyPr/>
          <a:lstStyle/>
          <a:p>
            <a:fld id="{CDEB2B1A-80F7-4048-AFD1-7DAE67B13CCE}" type="slidenum">
              <a:rPr lang="de-DE" smtClean="0"/>
              <a:pPr/>
              <a:t>‹Nr.›</a:t>
            </a:fld>
            <a:endParaRPr lang="de-DE"/>
          </a:p>
        </p:txBody>
      </p:sp>
      <p:sp>
        <p:nvSpPr>
          <p:cNvPr id="8" name="Fußzeilenplatzhalter 4"/>
          <p:cNvSpPr>
            <a:spLocks noGrp="1"/>
          </p:cNvSpPr>
          <p:nvPr>
            <p:ph type="ftr" sz="quarter" idx="11"/>
          </p:nvPr>
        </p:nvSpPr>
        <p:spPr>
          <a:xfrm>
            <a:off x="3124200" y="6356350"/>
            <a:ext cx="2895600" cy="365125"/>
          </a:xfrm>
        </p:spPr>
        <p:txBody>
          <a:bodyPr/>
          <a:lstStyle/>
          <a:p>
            <a:r>
              <a:rPr lang="de-DE" dirty="0"/>
              <a:t>Diakonie Impulstag     NiB    März 2015</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31C8EEAA-85EE-48EE-8857-1FF77D073BB4}" type="datetime1">
              <a:rPr lang="de-DE" smtClean="0"/>
              <a:pPr/>
              <a:t>23.05.22</a:t>
            </a:fld>
            <a:endParaRPr lang="de-DE"/>
          </a:p>
        </p:txBody>
      </p:sp>
      <p:sp>
        <p:nvSpPr>
          <p:cNvPr id="9" name="Foliennummernplatzhalter 8"/>
          <p:cNvSpPr>
            <a:spLocks noGrp="1"/>
          </p:cNvSpPr>
          <p:nvPr>
            <p:ph type="sldNum" sz="quarter" idx="12"/>
          </p:nvPr>
        </p:nvSpPr>
        <p:spPr/>
        <p:txBody>
          <a:bodyPr/>
          <a:lstStyle/>
          <a:p>
            <a:fld id="{CDEB2B1A-80F7-4048-AFD1-7DAE67B13CCE}" type="slidenum">
              <a:rPr lang="de-DE" smtClean="0"/>
              <a:pPr/>
              <a:t>‹Nr.›</a:t>
            </a:fld>
            <a:endParaRPr lang="de-DE"/>
          </a:p>
        </p:txBody>
      </p:sp>
      <p:sp>
        <p:nvSpPr>
          <p:cNvPr id="10" name="Fußzeilenplatzhalter 4"/>
          <p:cNvSpPr>
            <a:spLocks noGrp="1"/>
          </p:cNvSpPr>
          <p:nvPr>
            <p:ph type="ftr" sz="quarter" idx="11"/>
          </p:nvPr>
        </p:nvSpPr>
        <p:spPr>
          <a:xfrm>
            <a:off x="3124200" y="6356350"/>
            <a:ext cx="2895600" cy="365125"/>
          </a:xfrm>
        </p:spPr>
        <p:txBody>
          <a:bodyPr/>
          <a:lstStyle/>
          <a:p>
            <a:r>
              <a:rPr lang="de-DE" dirty="0"/>
              <a:t>Diakonie Impulstag     NiB    März 2015</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6058F7F0-8346-49A6-A973-5BE50546055F}" type="datetime1">
              <a:rPr lang="de-DE" smtClean="0"/>
              <a:pPr/>
              <a:t>23.05.22</a:t>
            </a:fld>
            <a:endParaRPr lang="de-DE"/>
          </a:p>
        </p:txBody>
      </p:sp>
      <p:sp>
        <p:nvSpPr>
          <p:cNvPr id="5" name="Foliennummernplatzhalter 4"/>
          <p:cNvSpPr>
            <a:spLocks noGrp="1"/>
          </p:cNvSpPr>
          <p:nvPr>
            <p:ph type="sldNum" sz="quarter" idx="12"/>
          </p:nvPr>
        </p:nvSpPr>
        <p:spPr/>
        <p:txBody>
          <a:bodyPr/>
          <a:lstStyle/>
          <a:p>
            <a:fld id="{CDEB2B1A-80F7-4048-AFD1-7DAE67B13CCE}" type="slidenum">
              <a:rPr lang="de-DE" smtClean="0"/>
              <a:pPr/>
              <a:t>‹Nr.›</a:t>
            </a:fld>
            <a:endParaRPr lang="de-DE"/>
          </a:p>
        </p:txBody>
      </p:sp>
      <p:sp>
        <p:nvSpPr>
          <p:cNvPr id="6" name="Fußzeilenplatzhalter 4"/>
          <p:cNvSpPr>
            <a:spLocks noGrp="1"/>
          </p:cNvSpPr>
          <p:nvPr>
            <p:ph type="ftr" sz="quarter" idx="11"/>
          </p:nvPr>
        </p:nvSpPr>
        <p:spPr>
          <a:xfrm>
            <a:off x="3124200" y="6356350"/>
            <a:ext cx="2895600" cy="365125"/>
          </a:xfrm>
        </p:spPr>
        <p:txBody>
          <a:bodyPr/>
          <a:lstStyle/>
          <a:p>
            <a:r>
              <a:rPr lang="de-DE" dirty="0"/>
              <a:t>Diakonie Impulstag     NiB    März 2015</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A354794-461A-4805-A0A8-2B326359D520}" type="datetime1">
              <a:rPr lang="de-DE" smtClean="0"/>
              <a:pPr/>
              <a:t>23.05.22</a:t>
            </a:fld>
            <a:endParaRPr lang="de-DE"/>
          </a:p>
        </p:txBody>
      </p:sp>
      <p:sp>
        <p:nvSpPr>
          <p:cNvPr id="4" name="Foliennummernplatzhalter 3"/>
          <p:cNvSpPr>
            <a:spLocks noGrp="1"/>
          </p:cNvSpPr>
          <p:nvPr>
            <p:ph type="sldNum" sz="quarter" idx="12"/>
          </p:nvPr>
        </p:nvSpPr>
        <p:spPr/>
        <p:txBody>
          <a:bodyPr/>
          <a:lstStyle/>
          <a:p>
            <a:fld id="{CDEB2B1A-80F7-4048-AFD1-7DAE67B13CCE}" type="slidenum">
              <a:rPr lang="de-DE" smtClean="0"/>
              <a:pPr/>
              <a:t>‹Nr.›</a:t>
            </a:fld>
            <a:endParaRPr lang="de-DE"/>
          </a:p>
        </p:txBody>
      </p:sp>
      <p:sp>
        <p:nvSpPr>
          <p:cNvPr id="5" name="Fußzeilenplatzhalter 4"/>
          <p:cNvSpPr>
            <a:spLocks noGrp="1"/>
          </p:cNvSpPr>
          <p:nvPr>
            <p:ph type="ftr" sz="quarter" idx="11"/>
          </p:nvPr>
        </p:nvSpPr>
        <p:spPr>
          <a:xfrm>
            <a:off x="3124200" y="6356350"/>
            <a:ext cx="2895600" cy="365125"/>
          </a:xfrm>
        </p:spPr>
        <p:txBody>
          <a:bodyPr/>
          <a:lstStyle/>
          <a:p>
            <a:r>
              <a:rPr lang="de-DE" dirty="0"/>
              <a:t>Diakonie Impulstag     NiB    März 2015</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19A21E7B-4415-4C8D-94D2-217327917A24}" type="datetime1">
              <a:rPr lang="de-DE" smtClean="0"/>
              <a:pPr/>
              <a:t>23.05.22</a:t>
            </a:fld>
            <a:endParaRPr lang="de-DE"/>
          </a:p>
        </p:txBody>
      </p:sp>
      <p:sp>
        <p:nvSpPr>
          <p:cNvPr id="7" name="Foliennummernplatzhalter 6"/>
          <p:cNvSpPr>
            <a:spLocks noGrp="1"/>
          </p:cNvSpPr>
          <p:nvPr>
            <p:ph type="sldNum" sz="quarter" idx="12"/>
          </p:nvPr>
        </p:nvSpPr>
        <p:spPr/>
        <p:txBody>
          <a:bodyPr/>
          <a:lstStyle/>
          <a:p>
            <a:fld id="{CDEB2B1A-80F7-4048-AFD1-7DAE67B13CCE}" type="slidenum">
              <a:rPr lang="de-DE" smtClean="0"/>
              <a:pPr/>
              <a:t>‹Nr.›</a:t>
            </a:fld>
            <a:endParaRPr lang="de-DE"/>
          </a:p>
        </p:txBody>
      </p:sp>
      <p:sp>
        <p:nvSpPr>
          <p:cNvPr id="8" name="Fußzeilenplatzhalter 4"/>
          <p:cNvSpPr>
            <a:spLocks noGrp="1"/>
          </p:cNvSpPr>
          <p:nvPr>
            <p:ph type="ftr" sz="quarter" idx="11"/>
          </p:nvPr>
        </p:nvSpPr>
        <p:spPr>
          <a:xfrm>
            <a:off x="3124200" y="6356350"/>
            <a:ext cx="2895600" cy="365125"/>
          </a:xfrm>
        </p:spPr>
        <p:txBody>
          <a:bodyPr/>
          <a:lstStyle/>
          <a:p>
            <a:r>
              <a:rPr lang="de-DE" dirty="0"/>
              <a:t>Diakonie Impulstag     NiB    März 2015</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65CCDA7F-80EA-4D1E-B3BB-6D9D74B7095F}" type="datetime1">
              <a:rPr lang="de-DE" smtClean="0"/>
              <a:pPr/>
              <a:t>23.05.22</a:t>
            </a:fld>
            <a:endParaRPr lang="de-DE"/>
          </a:p>
        </p:txBody>
      </p:sp>
      <p:sp>
        <p:nvSpPr>
          <p:cNvPr id="7" name="Foliennummernplatzhalter 6"/>
          <p:cNvSpPr>
            <a:spLocks noGrp="1"/>
          </p:cNvSpPr>
          <p:nvPr>
            <p:ph type="sldNum" sz="quarter" idx="12"/>
          </p:nvPr>
        </p:nvSpPr>
        <p:spPr/>
        <p:txBody>
          <a:bodyPr/>
          <a:lstStyle/>
          <a:p>
            <a:fld id="{CDEB2B1A-80F7-4048-AFD1-7DAE67B13CCE}" type="slidenum">
              <a:rPr lang="de-DE" smtClean="0"/>
              <a:pPr/>
              <a:t>‹Nr.›</a:t>
            </a:fld>
            <a:endParaRPr lang="de-DE"/>
          </a:p>
        </p:txBody>
      </p:sp>
      <p:sp>
        <p:nvSpPr>
          <p:cNvPr id="8" name="Fußzeilenplatzhalter 4"/>
          <p:cNvSpPr>
            <a:spLocks noGrp="1"/>
          </p:cNvSpPr>
          <p:nvPr>
            <p:ph type="ftr" sz="quarter" idx="11"/>
          </p:nvPr>
        </p:nvSpPr>
        <p:spPr>
          <a:xfrm>
            <a:off x="3124200" y="6356350"/>
            <a:ext cx="2895600" cy="365125"/>
          </a:xfrm>
        </p:spPr>
        <p:txBody>
          <a:bodyPr/>
          <a:lstStyle/>
          <a:p>
            <a:r>
              <a:rPr lang="de-DE" dirty="0"/>
              <a:t>Diakonie Impulstag     NiB    März 2015</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feld 1"/>
          <p:cNvSpPr txBox="1"/>
          <p:nvPr userDrawn="1"/>
        </p:nvSpPr>
        <p:spPr>
          <a:xfrm>
            <a:off x="-36512" y="-48881"/>
            <a:ext cx="9612560" cy="7571303"/>
          </a:xfrm>
          <a:prstGeom prst="rect">
            <a:avLst/>
          </a:prstGeom>
          <a:noFill/>
          <a:effectLst>
            <a:reflection stA="24000" endPos="65000" dist="50800" dir="5400000" sy="-100000" algn="bl" rotWithShape="0"/>
          </a:effectLst>
        </p:spPr>
        <p:txBody>
          <a:bodyPr wrap="square" rtlCol="0">
            <a:spAutoFit/>
          </a:bodyPr>
          <a:lstStyle/>
          <a:p>
            <a:r>
              <a:rPr lang="de-DE" dirty="0">
                <a:solidFill>
                  <a:schemeClr val="accent6">
                    <a:lumMod val="20000"/>
                    <a:lumOff val="80000"/>
                  </a:schemeClr>
                </a:solidFill>
              </a:rPr>
              <a:t>Resilienz Diakonie Impulstag Resilienz Diakonie Impulstag Resilienz Diakonie Impulstag Resilienz Diakonie Impulstag Resilienz Diakonie Impulstag Resilienz Diakonie Impulstag Resilienz Diakonie Impulstag Resilienz Diakonie Impulstag Resilienz Diakonie Impulstag Resilienz Diakonie Impulstag Resilienz Diakonie Impulstag Resilienz Diakonie Impulstag Resilienz Diakonie Impulstag Resilienz Diakonie Impulstag Resilienz Diakonie Impulstag Resilienz Diakonie Impulstag Resilienz Diakonie Impulstag Resilienz Diakonie Impulstag Resilienz Diakonie Impulstag Resilienz Diakonie Impulstag Resilienz Diakonie Impulstag Resilienz Diakonie Impulstag Resilienz Diakonie Impulstag Resilienz Diakonie Impulstag Resilienz Diakonie Impulstag Resilienz Diakonie Impulstag Resilienz Diakonie Impulstag Resilienz Diakonie Impulstag Resilienz Diakonie Impulstag Resilienz Diakonie Impulstag Resilienz Diakonie Impulstag Resilienz Diakonie Impulstag Resilienz Diakonie Impulstag Resilienz Diakonie Impulstag Resilienz Diakonie Impulstag Resilienz Diakonie Impulstag Resilienz Diakonie Impulstag Resilienz Diakonie Impulstag Resilienz Diakonie Impulstag Resilienz Diakonie Impulstag Resilienz Diakonie Impulstag Resilienz Diakonie Impulstag Resilienz Diakonie Impulstag Resilienz Diakonie Impulstag Resilienz Diakonie Impulstag Resilienz Diakonie Impulstag Resilienz Diakonie Impulstag Resilienz Diakonie Impulstag Resilienz Diakonie Impulstag Resilienz Diakonie Impulstag Resilienz Diakonie Impulstag Resilienz Diakonie Impulstag Resilienz Diakonie Impulstag Resilienz Diakonie Impulstag Resilienz Diakonie Impulstag Resilienz Diakonie Impulstag Resilienz Diakonie Impulstag Resilienz Diakonie Impulstag Resilienz Diakonie Impulstag Resilienz Diakonie Impulstag Resilienz Diakonie Impulstag Resilienz Diakonie Impulstag Resilienz Diakonie Impulstag Resilienz Diakonie Impulstag Resilienz Diakonie Impulstag Resilienz Diakonie Impulstag Resilienz Diakonie Impulstag Resilienz Diakonie Impulstag Resilienz Diakonie Impulstag Resilienz Diakonie Impulstag Resilienz Diakonie Impulstag Resilienz Diakonie Impulstag Resilienz Diakonie Impulstag Resilienz Diakonie Impulstag Resilienz Diakonie Impulstag Resilienz Diakonie Impulstag Resilienz Diakonie Impulstag Resilienz Diakonie Impulstag Resilienz Diakonie Impulstag Resilienz Diakonie Impulstag Resilienz Diakonie Impulstag Resilienz Diakonie Impulstag Resilienz Diakonie Impulstag Resilienz Diakonie Impulstag Resilienz Diakonie Impulstag Resilienz Diakonie Impulstag Resilienz Diakonie Impulstag Resilienz Diakonie Impulstag </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1105272" y="6367007"/>
            <a:ext cx="94644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8DEA78-19A8-41D0-B869-C9448FDE824A}" type="datetime1">
              <a:rPr lang="de-DE" smtClean="0"/>
              <a:pPr/>
              <a:t>23.05.22</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a:t>Diakonie Impulstag </a:t>
            </a:r>
            <a:r>
              <a:rPr lang="de-DE" dirty="0" err="1"/>
              <a:t>NiB</a:t>
            </a:r>
            <a:r>
              <a:rPr lang="de-DE" dirty="0"/>
              <a:t> März 2018</a:t>
            </a: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EB2B1A-80F7-4048-AFD1-7DAE67B13CCE}" type="slidenum">
              <a:rPr lang="de-DE" smtClean="0"/>
              <a:pPr/>
              <a:t>‹Nr.›</a:t>
            </a:fld>
            <a:endParaRPr lang="de-DE"/>
          </a:p>
        </p:txBody>
      </p:sp>
      <p:sp>
        <p:nvSpPr>
          <p:cNvPr id="9" name="Rechteck 8"/>
          <p:cNvSpPr/>
          <p:nvPr userDrawn="1"/>
        </p:nvSpPr>
        <p:spPr>
          <a:xfrm>
            <a:off x="873764" y="260648"/>
            <a:ext cx="122020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de-DE" sz="20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hc</a:t>
            </a:r>
            <a:r>
              <a:rPr lang="de-DE" sz="54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ID</a:t>
            </a:r>
            <a:r>
              <a:rPr lang="de-DE" sz="20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a:t>
            </a:r>
            <a:endParaRPr lang="de-DE"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Nach unten gekrümmter Pfeil 9"/>
          <p:cNvSpPr/>
          <p:nvPr userDrawn="1"/>
        </p:nvSpPr>
        <p:spPr>
          <a:xfrm>
            <a:off x="657740" y="188640"/>
            <a:ext cx="1728192" cy="792088"/>
          </a:xfrm>
          <a:prstGeom prst="curvedDownArrow">
            <a:avLst>
              <a:gd name="adj1" fmla="val 17532"/>
              <a:gd name="adj2" fmla="val 35717"/>
              <a:gd name="adj3" fmla="val 25654"/>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de-DE">
              <a:solidFill>
                <a:schemeClr val="tx1"/>
              </a:solidFill>
            </a:endParaRPr>
          </a:p>
        </p:txBody>
      </p:sp>
      <p:sp>
        <p:nvSpPr>
          <p:cNvPr id="11" name="Rechteck 10"/>
          <p:cNvSpPr/>
          <p:nvPr userDrawn="1"/>
        </p:nvSpPr>
        <p:spPr>
          <a:xfrm>
            <a:off x="2673964" y="260648"/>
            <a:ext cx="595502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de-DE"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Diakonie Impulstag</a:t>
            </a:r>
          </a:p>
        </p:txBody>
      </p:sp>
      <p:cxnSp>
        <p:nvCxnSpPr>
          <p:cNvPr id="12" name="Gerade Verbindung 11"/>
          <p:cNvCxnSpPr/>
          <p:nvPr userDrawn="1"/>
        </p:nvCxnSpPr>
        <p:spPr>
          <a:xfrm>
            <a:off x="369708" y="1268760"/>
            <a:ext cx="8424936"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3" name="Gerade Verbindung 12"/>
          <p:cNvCxnSpPr/>
          <p:nvPr userDrawn="1"/>
        </p:nvCxnSpPr>
        <p:spPr>
          <a:xfrm>
            <a:off x="369708" y="6237312"/>
            <a:ext cx="8424936"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4" name="Gerade Verbindung 13"/>
          <p:cNvCxnSpPr/>
          <p:nvPr userDrawn="1"/>
        </p:nvCxnSpPr>
        <p:spPr>
          <a:xfrm flipV="1">
            <a:off x="369708" y="1268760"/>
            <a:ext cx="0" cy="4968552"/>
          </a:xfrm>
          <a:prstGeom prst="line">
            <a:avLst/>
          </a:prstGeom>
        </p:spPr>
        <p:style>
          <a:lnRef idx="2">
            <a:schemeClr val="accent2"/>
          </a:lnRef>
          <a:fillRef idx="0">
            <a:schemeClr val="accent2"/>
          </a:fillRef>
          <a:effectRef idx="1">
            <a:schemeClr val="accent2"/>
          </a:effectRef>
          <a:fontRef idx="minor">
            <a:schemeClr val="tx1"/>
          </a:fontRef>
        </p:style>
      </p:cxnSp>
      <p:cxnSp>
        <p:nvCxnSpPr>
          <p:cNvPr id="19" name="Gerade Verbindung 18"/>
          <p:cNvCxnSpPr/>
          <p:nvPr userDrawn="1"/>
        </p:nvCxnSpPr>
        <p:spPr>
          <a:xfrm flipV="1">
            <a:off x="8794644" y="1268760"/>
            <a:ext cx="0" cy="4968552"/>
          </a:xfrm>
          <a:prstGeom prst="line">
            <a:avLst/>
          </a:prstGeom>
        </p:spPr>
        <p:style>
          <a:lnRef idx="2">
            <a:schemeClr val="accent2"/>
          </a:lnRef>
          <a:fillRef idx="0">
            <a:schemeClr val="accent2"/>
          </a:fillRef>
          <a:effectRef idx="1">
            <a:schemeClr val="accent2"/>
          </a:effectRef>
          <a:fontRef idx="minor">
            <a:schemeClr val="tx1"/>
          </a:fontRef>
        </p:style>
      </p:cxnSp>
    </p:spTree>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baptisten.de/fileadmin/bgs_gemeinde/media/dokumente/Mueller_Lars.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E30657A-F389-8FA6-7348-E22145332D2B}"/>
              </a:ext>
            </a:extLst>
          </p:cNvPr>
          <p:cNvPicPr>
            <a:picLocks noChangeAspect="1"/>
          </p:cNvPicPr>
          <p:nvPr/>
        </p:nvPicPr>
        <p:blipFill rotWithShape="1">
          <a:blip r:embed="rId3"/>
          <a:srcRect t="3127" b="3053"/>
          <a:stretch/>
        </p:blipFill>
        <p:spPr>
          <a:xfrm>
            <a:off x="971600" y="1628800"/>
            <a:ext cx="7128792" cy="432048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467544" y="1340768"/>
            <a:ext cx="8219256" cy="48330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de-DE" sz="2400" dirty="0"/>
              <a:t>Infos</a:t>
            </a:r>
          </a:p>
          <a:p>
            <a:endParaRPr lang="de-DE" sz="2400" dirty="0"/>
          </a:p>
          <a:p>
            <a:r>
              <a:rPr lang="de-DE" sz="2400" dirty="0"/>
              <a:t>Verwendete Literatur: </a:t>
            </a:r>
          </a:p>
          <a:p>
            <a:br>
              <a:rPr lang="de-DE" sz="2400" dirty="0"/>
            </a:br>
            <a:r>
              <a:rPr lang="de-DE" sz="2400" dirty="0"/>
              <a:t>* Handbuch für Pastoren</a:t>
            </a:r>
          </a:p>
          <a:p>
            <a:r>
              <a:rPr lang="de-DE" sz="2400" dirty="0"/>
              <a:t>* Gemeindehandbuch</a:t>
            </a:r>
          </a:p>
          <a:p>
            <a:r>
              <a:rPr lang="de-DE" sz="2400" dirty="0"/>
              <a:t>* EGW: Gemeinschaft mit Gott </a:t>
            </a:r>
          </a:p>
          <a:p>
            <a:r>
              <a:rPr lang="de-DE" sz="2400" dirty="0"/>
              <a:t>* </a:t>
            </a:r>
            <a:r>
              <a:rPr lang="de-DE" sz="1600" dirty="0">
                <a:hlinkClick r:id="rId3"/>
              </a:rPr>
              <a:t>https://www.baptisten.de/fileadmin/bgs_gemeinde/media/dokumente/Mueller_Lars.pdf</a:t>
            </a:r>
            <a:endParaRPr lang="de-DE" sz="1600" dirty="0"/>
          </a:p>
          <a:p>
            <a:endParaRPr lang="de-DE" sz="2400" dirty="0"/>
          </a:p>
        </p:txBody>
      </p:sp>
      <p:sp>
        <p:nvSpPr>
          <p:cNvPr id="4" name="Datumsplatzhalter 3"/>
          <p:cNvSpPr>
            <a:spLocks noGrp="1"/>
          </p:cNvSpPr>
          <p:nvPr>
            <p:ph type="dt" sz="half" idx="10"/>
          </p:nvPr>
        </p:nvSpPr>
        <p:spPr/>
        <p:txBody>
          <a:bodyPr/>
          <a:lstStyle/>
          <a:p>
            <a:fld id="{04A6B102-419F-4157-ABA3-EE10A9CB6773}" type="datetime1">
              <a:rPr lang="de-DE" smtClean="0"/>
              <a:pPr/>
              <a:t>23.05.22</a:t>
            </a:fld>
            <a:endParaRPr lang="de-DE"/>
          </a:p>
        </p:txBody>
      </p:sp>
      <p:sp>
        <p:nvSpPr>
          <p:cNvPr id="5" name="Foliennummernplatzhalter 4"/>
          <p:cNvSpPr>
            <a:spLocks noGrp="1"/>
          </p:cNvSpPr>
          <p:nvPr>
            <p:ph type="sldNum" sz="quarter" idx="12"/>
          </p:nvPr>
        </p:nvSpPr>
        <p:spPr/>
        <p:txBody>
          <a:bodyPr/>
          <a:lstStyle/>
          <a:p>
            <a:fld id="{CDEB2B1A-80F7-4048-AFD1-7DAE67B13CCE}" type="slidenum">
              <a:rPr lang="de-DE" smtClean="0"/>
              <a:pPr/>
              <a:t>9</a:t>
            </a:fld>
            <a:endParaRPr lang="de-DE"/>
          </a:p>
        </p:txBody>
      </p:sp>
      <p:sp>
        <p:nvSpPr>
          <p:cNvPr id="8" name="Fußzeilenplatzhalter 4">
            <a:extLst>
              <a:ext uri="{FF2B5EF4-FFF2-40B4-BE49-F238E27FC236}">
                <a16:creationId xmlns:a16="http://schemas.microsoft.com/office/drawing/2014/main" id="{2C7A7DB1-02F3-21B3-623E-A39C56BB096F}"/>
              </a:ext>
            </a:extLst>
          </p:cNvPr>
          <p:cNvSpPr>
            <a:spLocks noGrp="1"/>
          </p:cNvSpPr>
          <p:nvPr>
            <p:ph type="ftr" sz="quarter" idx="11"/>
          </p:nvPr>
        </p:nvSpPr>
        <p:spPr>
          <a:xfrm>
            <a:off x="1403648" y="6356350"/>
            <a:ext cx="6480720" cy="365125"/>
          </a:xfrm>
        </p:spPr>
        <p:txBody>
          <a:bodyPr/>
          <a:lstStyle/>
          <a:p>
            <a:r>
              <a:rPr lang="de-DE" dirty="0"/>
              <a:t>Diakonie Impulstag Hanse    Das Leben berühren / Sterbebegleitung und Umgang mit Schwerkranke </a:t>
            </a:r>
          </a:p>
        </p:txBody>
      </p:sp>
    </p:spTree>
    <p:extLst>
      <p:ext uri="{BB962C8B-B14F-4D97-AF65-F5344CB8AC3E}">
        <p14:creationId xmlns:p14="http://schemas.microsoft.com/office/powerpoint/2010/main" val="2617728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467544" y="1340768"/>
            <a:ext cx="8219256" cy="48330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de-DE" sz="2400" dirty="0"/>
              <a:t>Infos</a:t>
            </a:r>
          </a:p>
          <a:p>
            <a:endParaRPr lang="de-DE" sz="2400" dirty="0"/>
          </a:p>
        </p:txBody>
      </p:sp>
      <p:sp>
        <p:nvSpPr>
          <p:cNvPr id="4" name="Datumsplatzhalter 3"/>
          <p:cNvSpPr>
            <a:spLocks noGrp="1"/>
          </p:cNvSpPr>
          <p:nvPr>
            <p:ph type="dt" sz="half" idx="10"/>
          </p:nvPr>
        </p:nvSpPr>
        <p:spPr/>
        <p:txBody>
          <a:bodyPr/>
          <a:lstStyle/>
          <a:p>
            <a:fld id="{04A6B102-419F-4157-ABA3-EE10A9CB6773}" type="datetime1">
              <a:rPr lang="de-DE" smtClean="0"/>
              <a:pPr/>
              <a:t>23.05.22</a:t>
            </a:fld>
            <a:endParaRPr lang="de-DE"/>
          </a:p>
        </p:txBody>
      </p:sp>
      <p:sp>
        <p:nvSpPr>
          <p:cNvPr id="5" name="Foliennummernplatzhalter 4"/>
          <p:cNvSpPr>
            <a:spLocks noGrp="1"/>
          </p:cNvSpPr>
          <p:nvPr>
            <p:ph type="sldNum" sz="quarter" idx="12"/>
          </p:nvPr>
        </p:nvSpPr>
        <p:spPr/>
        <p:txBody>
          <a:bodyPr/>
          <a:lstStyle/>
          <a:p>
            <a:fld id="{CDEB2B1A-80F7-4048-AFD1-7DAE67B13CCE}" type="slidenum">
              <a:rPr lang="de-DE" smtClean="0"/>
              <a:pPr/>
              <a:t>10</a:t>
            </a:fld>
            <a:endParaRPr lang="de-DE"/>
          </a:p>
        </p:txBody>
      </p:sp>
      <p:sp>
        <p:nvSpPr>
          <p:cNvPr id="8" name="Fußzeilenplatzhalter 4">
            <a:extLst>
              <a:ext uri="{FF2B5EF4-FFF2-40B4-BE49-F238E27FC236}">
                <a16:creationId xmlns:a16="http://schemas.microsoft.com/office/drawing/2014/main" id="{2C7A7DB1-02F3-21B3-623E-A39C56BB096F}"/>
              </a:ext>
            </a:extLst>
          </p:cNvPr>
          <p:cNvSpPr>
            <a:spLocks noGrp="1"/>
          </p:cNvSpPr>
          <p:nvPr>
            <p:ph type="ftr" sz="quarter" idx="11"/>
          </p:nvPr>
        </p:nvSpPr>
        <p:spPr>
          <a:xfrm>
            <a:off x="1403648" y="6356350"/>
            <a:ext cx="6480720" cy="365125"/>
          </a:xfrm>
        </p:spPr>
        <p:txBody>
          <a:bodyPr/>
          <a:lstStyle/>
          <a:p>
            <a:r>
              <a:rPr lang="de-DE" dirty="0"/>
              <a:t>Diakonie Impulstag Hanse    Das Leben berühren / Sterbebegleitung und Umgang mit Schwerkranke </a:t>
            </a:r>
          </a:p>
        </p:txBody>
      </p:sp>
      <p:pic>
        <p:nvPicPr>
          <p:cNvPr id="25" name="Grafik 24">
            <a:extLst>
              <a:ext uri="{FF2B5EF4-FFF2-40B4-BE49-F238E27FC236}">
                <a16:creationId xmlns:a16="http://schemas.microsoft.com/office/drawing/2014/main" id="{B8D68195-67E7-556B-4231-D9AAAC2810DF}"/>
              </a:ext>
            </a:extLst>
          </p:cNvPr>
          <p:cNvPicPr>
            <a:picLocks noChangeAspect="1"/>
          </p:cNvPicPr>
          <p:nvPr/>
        </p:nvPicPr>
        <p:blipFill rotWithShape="1">
          <a:blip r:embed="rId3">
            <a:extLst>
              <a:ext uri="{28A0092B-C50C-407E-A947-70E740481C1C}">
                <a14:useLocalDpi xmlns:a14="http://schemas.microsoft.com/office/drawing/2010/main" val="0"/>
              </a:ext>
            </a:extLst>
          </a:blip>
          <a:srcRect l="5201" t="9977" r="5201" b="13251"/>
          <a:stretch/>
        </p:blipFill>
        <p:spPr>
          <a:xfrm>
            <a:off x="1804135" y="1536879"/>
            <a:ext cx="2875778" cy="4380637"/>
          </a:xfrm>
          <a:prstGeom prst="rect">
            <a:avLst/>
          </a:prstGeom>
        </p:spPr>
      </p:pic>
      <p:pic>
        <p:nvPicPr>
          <p:cNvPr id="27" name="Grafik 26">
            <a:extLst>
              <a:ext uri="{FF2B5EF4-FFF2-40B4-BE49-F238E27FC236}">
                <a16:creationId xmlns:a16="http://schemas.microsoft.com/office/drawing/2014/main" id="{EBB0C2B8-1B66-2B97-247F-C1B144BC0731}"/>
              </a:ext>
            </a:extLst>
          </p:cNvPr>
          <p:cNvPicPr>
            <a:picLocks noChangeAspect="1"/>
          </p:cNvPicPr>
          <p:nvPr/>
        </p:nvPicPr>
        <p:blipFill rotWithShape="1">
          <a:blip r:embed="rId4">
            <a:extLst>
              <a:ext uri="{28A0092B-C50C-407E-A947-70E740481C1C}">
                <a14:useLocalDpi xmlns:a14="http://schemas.microsoft.com/office/drawing/2010/main" val="0"/>
              </a:ext>
            </a:extLst>
          </a:blip>
          <a:srcRect l="10800" t="9976" r="10800" b="19551"/>
          <a:stretch/>
        </p:blipFill>
        <p:spPr>
          <a:xfrm>
            <a:off x="5292080" y="1533986"/>
            <a:ext cx="2743061" cy="4383531"/>
          </a:xfrm>
          <a:prstGeom prst="rect">
            <a:avLst/>
          </a:prstGeom>
        </p:spPr>
      </p:pic>
    </p:spTree>
    <p:extLst>
      <p:ext uri="{BB962C8B-B14F-4D97-AF65-F5344CB8AC3E}">
        <p14:creationId xmlns:p14="http://schemas.microsoft.com/office/powerpoint/2010/main" val="2845472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hteck 25"/>
          <p:cNvSpPr/>
          <p:nvPr/>
        </p:nvSpPr>
        <p:spPr>
          <a:xfrm>
            <a:off x="467544" y="1340768"/>
            <a:ext cx="8280920" cy="48330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grpSp>
        <p:nvGrpSpPr>
          <p:cNvPr id="8" name="Gruppierung 7"/>
          <p:cNvGrpSpPr/>
          <p:nvPr/>
        </p:nvGrpSpPr>
        <p:grpSpPr>
          <a:xfrm>
            <a:off x="1470481" y="1772816"/>
            <a:ext cx="6635085" cy="640322"/>
            <a:chOff x="504053" y="1772"/>
            <a:chExt cx="6635085" cy="774789"/>
          </a:xfrm>
        </p:grpSpPr>
        <p:sp>
          <p:nvSpPr>
            <p:cNvPr id="9" name="Abgerundetes Rechteck 8"/>
            <p:cNvSpPr/>
            <p:nvPr/>
          </p:nvSpPr>
          <p:spPr>
            <a:xfrm>
              <a:off x="504053" y="1772"/>
              <a:ext cx="6635085" cy="774789"/>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 name="Abgerundetes Rechteck 4"/>
            <p:cNvSpPr/>
            <p:nvPr/>
          </p:nvSpPr>
          <p:spPr>
            <a:xfrm>
              <a:off x="541875" y="39594"/>
              <a:ext cx="6559441" cy="6991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t"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de-DE" sz="2500" kern="1200" dirty="0"/>
                <a:t>Diakoniemodell</a:t>
              </a:r>
            </a:p>
            <a:p>
              <a:pPr lvl="0" algn="ctr" defTabSz="711200" rtl="0">
                <a:lnSpc>
                  <a:spcPct val="90000"/>
                </a:lnSpc>
                <a:spcBef>
                  <a:spcPct val="0"/>
                </a:spcBef>
                <a:spcAft>
                  <a:spcPct val="35000"/>
                </a:spcAft>
              </a:pPr>
              <a:endParaRPr lang="de-DE" sz="2000" kern="1200" dirty="0"/>
            </a:p>
          </p:txBody>
        </p:sp>
      </p:grpSp>
      <p:grpSp>
        <p:nvGrpSpPr>
          <p:cNvPr id="11" name="Gruppierung 10"/>
          <p:cNvGrpSpPr/>
          <p:nvPr/>
        </p:nvGrpSpPr>
        <p:grpSpPr>
          <a:xfrm>
            <a:off x="1470477" y="2548829"/>
            <a:ext cx="6635085" cy="640322"/>
            <a:chOff x="493704" y="621590"/>
            <a:chExt cx="6635085" cy="774789"/>
          </a:xfrm>
        </p:grpSpPr>
        <p:sp>
          <p:nvSpPr>
            <p:cNvPr id="12" name="Abgerundetes Rechteck 11"/>
            <p:cNvSpPr/>
            <p:nvPr/>
          </p:nvSpPr>
          <p:spPr>
            <a:xfrm>
              <a:off x="493704" y="621590"/>
              <a:ext cx="6635085" cy="774789"/>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3" name="Abgerundetes Rechteck 4"/>
            <p:cNvSpPr/>
            <p:nvPr/>
          </p:nvSpPr>
          <p:spPr>
            <a:xfrm>
              <a:off x="531529" y="638933"/>
              <a:ext cx="6559441" cy="6991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47625" rIns="95250" bIns="47625" numCol="1" spcCol="1270" anchor="ctr" anchorCtr="0">
              <a:noAutofit/>
            </a:bodyPr>
            <a:lstStyle/>
            <a:p>
              <a:pPr lvl="0" algn="l" defTabSz="1111250" rtl="0">
                <a:lnSpc>
                  <a:spcPct val="90000"/>
                </a:lnSpc>
                <a:spcBef>
                  <a:spcPct val="0"/>
                </a:spcBef>
                <a:spcAft>
                  <a:spcPct val="35000"/>
                </a:spcAft>
              </a:pPr>
              <a:r>
                <a:rPr lang="de-DE" sz="2500" kern="1200" dirty="0"/>
                <a:t>       Stufe 1:  natürliches Diakonieverhältnis</a:t>
              </a:r>
            </a:p>
          </p:txBody>
        </p:sp>
      </p:grpSp>
      <p:grpSp>
        <p:nvGrpSpPr>
          <p:cNvPr id="14" name="Gruppierung 13"/>
          <p:cNvGrpSpPr/>
          <p:nvPr/>
        </p:nvGrpSpPr>
        <p:grpSpPr>
          <a:xfrm>
            <a:off x="1473005" y="3306173"/>
            <a:ext cx="6635085" cy="640322"/>
            <a:chOff x="504053" y="1628829"/>
            <a:chExt cx="6635085" cy="774789"/>
          </a:xfrm>
        </p:grpSpPr>
        <p:sp>
          <p:nvSpPr>
            <p:cNvPr id="15" name="Abgerundetes Rechteck 14"/>
            <p:cNvSpPr/>
            <p:nvPr/>
          </p:nvSpPr>
          <p:spPr>
            <a:xfrm>
              <a:off x="504053" y="1628829"/>
              <a:ext cx="6635085" cy="774789"/>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6" name="Abgerundetes Rechteck 4"/>
            <p:cNvSpPr/>
            <p:nvPr/>
          </p:nvSpPr>
          <p:spPr>
            <a:xfrm>
              <a:off x="541875" y="1666651"/>
              <a:ext cx="6559441" cy="6991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47625" rIns="95250" bIns="47625" numCol="1" spcCol="1270" anchor="ctr" anchorCtr="0">
              <a:noAutofit/>
            </a:bodyPr>
            <a:lstStyle/>
            <a:p>
              <a:pPr lvl="0" algn="l" defTabSz="1111250" rtl="0">
                <a:lnSpc>
                  <a:spcPct val="90000"/>
                </a:lnSpc>
                <a:spcBef>
                  <a:spcPct val="0"/>
                </a:spcBef>
                <a:spcAft>
                  <a:spcPct val="35000"/>
                </a:spcAft>
              </a:pPr>
              <a:r>
                <a:rPr lang="de-DE" sz="2500" kern="1200" dirty="0"/>
                <a:t>       Stufe 2:  Einzeldiakonie</a:t>
              </a:r>
            </a:p>
          </p:txBody>
        </p:sp>
      </p:grpSp>
      <p:grpSp>
        <p:nvGrpSpPr>
          <p:cNvPr id="17" name="Gruppierung 16"/>
          <p:cNvGrpSpPr/>
          <p:nvPr/>
        </p:nvGrpSpPr>
        <p:grpSpPr>
          <a:xfrm>
            <a:off x="1470477" y="4080815"/>
            <a:ext cx="6635085" cy="640322"/>
            <a:chOff x="504051" y="1781731"/>
            <a:chExt cx="6635085" cy="774789"/>
          </a:xfrm>
        </p:grpSpPr>
        <p:sp>
          <p:nvSpPr>
            <p:cNvPr id="18" name="Abgerundetes Rechteck 17"/>
            <p:cNvSpPr/>
            <p:nvPr/>
          </p:nvSpPr>
          <p:spPr>
            <a:xfrm>
              <a:off x="504051" y="1781731"/>
              <a:ext cx="6635085" cy="774789"/>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9" name="Abgerundetes Rechteck 4"/>
            <p:cNvSpPr/>
            <p:nvPr/>
          </p:nvSpPr>
          <p:spPr>
            <a:xfrm>
              <a:off x="550406" y="1796880"/>
              <a:ext cx="6559441" cy="6991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l" defTabSz="1066800" rtl="0">
                <a:lnSpc>
                  <a:spcPct val="90000"/>
                </a:lnSpc>
                <a:spcBef>
                  <a:spcPct val="0"/>
                </a:spcBef>
                <a:spcAft>
                  <a:spcPct val="35000"/>
                </a:spcAft>
              </a:pPr>
              <a:r>
                <a:rPr lang="de-DE" sz="2500" kern="1200" dirty="0"/>
                <a:t>       Stufe 3:  Diakonie in Lebenskrisen </a:t>
              </a:r>
            </a:p>
          </p:txBody>
        </p:sp>
      </p:grpSp>
      <p:grpSp>
        <p:nvGrpSpPr>
          <p:cNvPr id="20" name="Gruppierung 19"/>
          <p:cNvGrpSpPr/>
          <p:nvPr/>
        </p:nvGrpSpPr>
        <p:grpSpPr>
          <a:xfrm>
            <a:off x="1470477" y="4869048"/>
            <a:ext cx="6635085" cy="640322"/>
            <a:chOff x="504053" y="3255886"/>
            <a:chExt cx="6635085" cy="774789"/>
          </a:xfrm>
        </p:grpSpPr>
        <p:sp>
          <p:nvSpPr>
            <p:cNvPr id="21" name="Abgerundetes Rechteck 20"/>
            <p:cNvSpPr/>
            <p:nvPr/>
          </p:nvSpPr>
          <p:spPr>
            <a:xfrm>
              <a:off x="504053" y="3255886"/>
              <a:ext cx="6635085" cy="774789"/>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2" name="Abgerundetes Rechteck 4"/>
            <p:cNvSpPr/>
            <p:nvPr/>
          </p:nvSpPr>
          <p:spPr>
            <a:xfrm>
              <a:off x="550408" y="3275344"/>
              <a:ext cx="6559441" cy="6991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l" defTabSz="1066800" rtl="0">
                <a:lnSpc>
                  <a:spcPct val="90000"/>
                </a:lnSpc>
                <a:spcBef>
                  <a:spcPct val="0"/>
                </a:spcBef>
                <a:spcAft>
                  <a:spcPct val="35000"/>
                </a:spcAft>
              </a:pPr>
              <a:r>
                <a:rPr lang="de-DE" sz="2500" kern="1200" dirty="0"/>
                <a:t>       Stufe 4:  vermittelnde Diakonie </a:t>
              </a:r>
            </a:p>
          </p:txBody>
        </p:sp>
      </p:grpSp>
      <p:sp>
        <p:nvSpPr>
          <p:cNvPr id="23" name="Datumsplatzhalter 3"/>
          <p:cNvSpPr>
            <a:spLocks noGrp="1"/>
          </p:cNvSpPr>
          <p:nvPr>
            <p:ph type="dt" sz="half" idx="10"/>
          </p:nvPr>
        </p:nvSpPr>
        <p:spPr>
          <a:xfrm>
            <a:off x="467544" y="6367007"/>
            <a:ext cx="946448" cy="365125"/>
          </a:xfrm>
        </p:spPr>
        <p:txBody>
          <a:bodyPr/>
          <a:lstStyle/>
          <a:p>
            <a:fld id="{04A6B102-419F-4157-ABA3-EE10A9CB6773}" type="datetime1">
              <a:rPr lang="de-DE" smtClean="0"/>
              <a:pPr/>
              <a:t>23.05.22</a:t>
            </a:fld>
            <a:endParaRPr lang="de-DE" dirty="0"/>
          </a:p>
        </p:txBody>
      </p:sp>
      <p:sp>
        <p:nvSpPr>
          <p:cNvPr id="24" name="Foliennummernplatzhalter 4"/>
          <p:cNvSpPr>
            <a:spLocks noGrp="1"/>
          </p:cNvSpPr>
          <p:nvPr>
            <p:ph type="sldNum" sz="quarter" idx="12"/>
          </p:nvPr>
        </p:nvSpPr>
        <p:spPr>
          <a:xfrm>
            <a:off x="6553200" y="6356350"/>
            <a:ext cx="2133600" cy="365125"/>
          </a:xfrm>
        </p:spPr>
        <p:txBody>
          <a:bodyPr/>
          <a:lstStyle/>
          <a:p>
            <a:fld id="{CDEB2B1A-80F7-4048-AFD1-7DAE67B13CCE}" type="slidenum">
              <a:rPr lang="de-DE" smtClean="0"/>
              <a:pPr/>
              <a:t>11</a:t>
            </a:fld>
            <a:endParaRPr lang="de-DE" dirty="0"/>
          </a:p>
        </p:txBody>
      </p:sp>
      <p:sp>
        <p:nvSpPr>
          <p:cNvPr id="25" name="Fußzeilenplatzhalter 4">
            <a:extLst>
              <a:ext uri="{FF2B5EF4-FFF2-40B4-BE49-F238E27FC236}">
                <a16:creationId xmlns:a16="http://schemas.microsoft.com/office/drawing/2014/main" id="{583544C9-6857-EE07-6851-B62E3334464C}"/>
              </a:ext>
            </a:extLst>
          </p:cNvPr>
          <p:cNvSpPr>
            <a:spLocks noGrp="1"/>
          </p:cNvSpPr>
          <p:nvPr>
            <p:ph type="ftr" sz="quarter" idx="11"/>
          </p:nvPr>
        </p:nvSpPr>
        <p:spPr>
          <a:xfrm>
            <a:off x="1403648" y="6356350"/>
            <a:ext cx="6480720" cy="365125"/>
          </a:xfrm>
        </p:spPr>
        <p:txBody>
          <a:bodyPr/>
          <a:lstStyle/>
          <a:p>
            <a:r>
              <a:rPr lang="de-DE" dirty="0"/>
              <a:t>Diakonie Impulstag Hanse    Das Leben berühren / Sterbebegleitung und Umgang mit Schwerkranke </a:t>
            </a:r>
          </a:p>
        </p:txBody>
      </p:sp>
    </p:spTree>
    <p:extLst>
      <p:ext uri="{BB962C8B-B14F-4D97-AF65-F5344CB8AC3E}">
        <p14:creationId xmlns:p14="http://schemas.microsoft.com/office/powerpoint/2010/main" val="17319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ssolv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A7C77D-3ABF-614D-A9C3-4B0E4512D9C3}"/>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C30453BD-BB29-FC49-8156-CC19DFE7F4E4}"/>
              </a:ext>
            </a:extLst>
          </p:cNvPr>
          <p:cNvSpPr>
            <a:spLocks noGrp="1"/>
          </p:cNvSpPr>
          <p:nvPr>
            <p:ph idx="1"/>
          </p:nvPr>
        </p:nvSpPr>
        <p:spPr/>
        <p:txBody>
          <a:bodyPr/>
          <a:lstStyle/>
          <a:p>
            <a:endParaRPr lang="de-DE"/>
          </a:p>
        </p:txBody>
      </p:sp>
      <p:sp>
        <p:nvSpPr>
          <p:cNvPr id="4" name="Datumsplatzhalter 3">
            <a:extLst>
              <a:ext uri="{FF2B5EF4-FFF2-40B4-BE49-F238E27FC236}">
                <a16:creationId xmlns:a16="http://schemas.microsoft.com/office/drawing/2014/main" id="{1A74AAB2-6BC7-4241-A33D-769F040E3E9D}"/>
              </a:ext>
            </a:extLst>
          </p:cNvPr>
          <p:cNvSpPr>
            <a:spLocks noGrp="1"/>
          </p:cNvSpPr>
          <p:nvPr>
            <p:ph type="dt" sz="half" idx="10"/>
          </p:nvPr>
        </p:nvSpPr>
        <p:spPr/>
        <p:txBody>
          <a:bodyPr/>
          <a:lstStyle/>
          <a:p>
            <a:fld id="{04A6B102-419F-4157-ABA3-EE10A9CB6773}" type="datetime1">
              <a:rPr lang="de-DE" smtClean="0"/>
              <a:pPr/>
              <a:t>23.05.22</a:t>
            </a:fld>
            <a:endParaRPr lang="de-DE"/>
          </a:p>
        </p:txBody>
      </p:sp>
      <p:sp>
        <p:nvSpPr>
          <p:cNvPr id="5" name="Foliennummernplatzhalter 4">
            <a:extLst>
              <a:ext uri="{FF2B5EF4-FFF2-40B4-BE49-F238E27FC236}">
                <a16:creationId xmlns:a16="http://schemas.microsoft.com/office/drawing/2014/main" id="{0B480C1D-4E26-CD49-BBFD-B9C692A9BF97}"/>
              </a:ext>
            </a:extLst>
          </p:cNvPr>
          <p:cNvSpPr>
            <a:spLocks noGrp="1"/>
          </p:cNvSpPr>
          <p:nvPr>
            <p:ph type="sldNum" sz="quarter" idx="12"/>
          </p:nvPr>
        </p:nvSpPr>
        <p:spPr/>
        <p:txBody>
          <a:bodyPr/>
          <a:lstStyle/>
          <a:p>
            <a:fld id="{CDEB2B1A-80F7-4048-AFD1-7DAE67B13CCE}" type="slidenum">
              <a:rPr lang="de-DE" smtClean="0"/>
              <a:pPr/>
              <a:t>12</a:t>
            </a:fld>
            <a:endParaRPr lang="de-DE"/>
          </a:p>
        </p:txBody>
      </p:sp>
      <p:sp>
        <p:nvSpPr>
          <p:cNvPr id="7" name="Fußzeilenplatzhalter 4">
            <a:extLst>
              <a:ext uri="{FF2B5EF4-FFF2-40B4-BE49-F238E27FC236}">
                <a16:creationId xmlns:a16="http://schemas.microsoft.com/office/drawing/2014/main" id="{A3BA40F0-D8E1-E85F-C547-7671B2B439AB}"/>
              </a:ext>
            </a:extLst>
          </p:cNvPr>
          <p:cNvSpPr>
            <a:spLocks noGrp="1"/>
          </p:cNvSpPr>
          <p:nvPr>
            <p:ph type="ftr" sz="quarter" idx="11"/>
          </p:nvPr>
        </p:nvSpPr>
        <p:spPr>
          <a:xfrm>
            <a:off x="1403648" y="6356350"/>
            <a:ext cx="6480720" cy="365125"/>
          </a:xfrm>
        </p:spPr>
        <p:txBody>
          <a:bodyPr/>
          <a:lstStyle/>
          <a:p>
            <a:r>
              <a:rPr lang="de-DE" dirty="0"/>
              <a:t>Diakonie Impulstag Hanse    Das Leben berühren / Sterbebegleitung und Umgang mit Schwerkranke </a:t>
            </a:r>
          </a:p>
        </p:txBody>
      </p:sp>
    </p:spTree>
    <p:extLst>
      <p:ext uri="{BB962C8B-B14F-4D97-AF65-F5344CB8AC3E}">
        <p14:creationId xmlns:p14="http://schemas.microsoft.com/office/powerpoint/2010/main" val="2975906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467544" y="1340768"/>
            <a:ext cx="8219256" cy="48330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3" name="Inhaltsplatzhalter 2"/>
          <p:cNvSpPr>
            <a:spLocks noGrp="1"/>
          </p:cNvSpPr>
          <p:nvPr>
            <p:ph idx="1"/>
          </p:nvPr>
        </p:nvSpPr>
        <p:spPr>
          <a:xfrm>
            <a:off x="611560" y="1539441"/>
            <a:ext cx="8075240" cy="4833020"/>
          </a:xfrm>
        </p:spPr>
        <p:txBody>
          <a:bodyPr>
            <a:normAutofit fontScale="85000" lnSpcReduction="20000"/>
          </a:bodyPr>
          <a:lstStyle/>
          <a:p>
            <a:pPr marL="0" indent="0">
              <a:buNone/>
            </a:pPr>
            <a:r>
              <a:rPr lang="de-DE" dirty="0"/>
              <a:t>Markus 16,  </a:t>
            </a:r>
            <a:r>
              <a:rPr lang="de-DE" baseline="30000" dirty="0"/>
              <a:t>15 </a:t>
            </a:r>
            <a:r>
              <a:rPr lang="de-DE" dirty="0"/>
              <a:t>Und er sprach zu ihnen: Geht hin in die ganze Welt und predigt das Evangelium der ganzen Schöpfung!</a:t>
            </a:r>
            <a:r>
              <a:rPr lang="de-DE" baseline="30000" dirty="0"/>
              <a:t>  16 </a:t>
            </a:r>
            <a:r>
              <a:rPr lang="de-DE" dirty="0"/>
              <a:t>Wer gläubig geworden und getauft worden ist, wird errettet werden; wer aber ungläubig ist, wird verdammt werden.</a:t>
            </a:r>
            <a:r>
              <a:rPr lang="de-DE" baseline="30000" dirty="0"/>
              <a:t>  17 </a:t>
            </a:r>
            <a:r>
              <a:rPr lang="de-DE" dirty="0"/>
              <a:t>Diese Zeichen aber werden denen folgen, die glauben: In meinem Namen werden sie Dämonen austreiben; sie werden in neuen Sprachen  reden,</a:t>
            </a:r>
            <a:r>
              <a:rPr lang="de-DE" baseline="30000" dirty="0"/>
              <a:t>  18 </a:t>
            </a:r>
            <a:r>
              <a:rPr lang="de-DE" dirty="0"/>
              <a:t>werden Schlangen aufheben, und wenn sie etwas Tödliches trinken, wird es ihnen </a:t>
            </a:r>
            <a:r>
              <a:rPr lang="de-DE" i="1" dirty="0"/>
              <a:t>nicht</a:t>
            </a:r>
            <a:r>
              <a:rPr lang="de-DE" dirty="0"/>
              <a:t> schaden; </a:t>
            </a:r>
            <a:r>
              <a:rPr lang="de-DE" sz="4200" dirty="0">
                <a:highlight>
                  <a:srgbClr val="FFFF00"/>
                </a:highlight>
              </a:rPr>
              <a:t>Schwachen werden sie die Hände auflegen, und sie werden sich wohl befinden.</a:t>
            </a:r>
          </a:p>
          <a:p>
            <a:endParaRPr lang="de-DE" dirty="0"/>
          </a:p>
        </p:txBody>
      </p:sp>
      <p:sp>
        <p:nvSpPr>
          <p:cNvPr id="4" name="Datumsplatzhalter 3"/>
          <p:cNvSpPr>
            <a:spLocks noGrp="1"/>
          </p:cNvSpPr>
          <p:nvPr>
            <p:ph type="dt" sz="half" idx="10"/>
          </p:nvPr>
        </p:nvSpPr>
        <p:spPr/>
        <p:txBody>
          <a:bodyPr/>
          <a:lstStyle/>
          <a:p>
            <a:fld id="{04A6B102-419F-4157-ABA3-EE10A9CB6773}" type="datetime1">
              <a:rPr lang="de-DE" smtClean="0"/>
              <a:pPr/>
              <a:t>23.05.22</a:t>
            </a:fld>
            <a:endParaRPr lang="de-DE"/>
          </a:p>
        </p:txBody>
      </p:sp>
      <p:sp>
        <p:nvSpPr>
          <p:cNvPr id="5" name="Foliennummernplatzhalter 4"/>
          <p:cNvSpPr>
            <a:spLocks noGrp="1"/>
          </p:cNvSpPr>
          <p:nvPr>
            <p:ph type="sldNum" sz="quarter" idx="12"/>
          </p:nvPr>
        </p:nvSpPr>
        <p:spPr/>
        <p:txBody>
          <a:bodyPr/>
          <a:lstStyle/>
          <a:p>
            <a:fld id="{CDEB2B1A-80F7-4048-AFD1-7DAE67B13CCE}" type="slidenum">
              <a:rPr lang="de-DE" smtClean="0"/>
              <a:pPr/>
              <a:t>13</a:t>
            </a:fld>
            <a:endParaRPr lang="de-DE"/>
          </a:p>
        </p:txBody>
      </p:sp>
      <p:sp>
        <p:nvSpPr>
          <p:cNvPr id="6" name="Fußzeilenplatzhalter 4">
            <a:extLst>
              <a:ext uri="{FF2B5EF4-FFF2-40B4-BE49-F238E27FC236}">
                <a16:creationId xmlns:a16="http://schemas.microsoft.com/office/drawing/2014/main" id="{E399F737-EB0B-C9C6-D209-271EC5661321}"/>
              </a:ext>
            </a:extLst>
          </p:cNvPr>
          <p:cNvSpPr>
            <a:spLocks noGrp="1"/>
          </p:cNvSpPr>
          <p:nvPr>
            <p:ph type="ftr" sz="quarter" idx="11"/>
          </p:nvPr>
        </p:nvSpPr>
        <p:spPr>
          <a:xfrm>
            <a:off x="1403648" y="6356350"/>
            <a:ext cx="6480720" cy="365125"/>
          </a:xfrm>
        </p:spPr>
        <p:txBody>
          <a:bodyPr/>
          <a:lstStyle/>
          <a:p>
            <a:r>
              <a:rPr lang="de-DE" dirty="0"/>
              <a:t>Diakonie Impulstag Hanse    Das Leben berühren / Sterbebegleitung und Umgang mit Schwerkranke </a:t>
            </a:r>
          </a:p>
        </p:txBody>
      </p:sp>
    </p:spTree>
    <p:extLst>
      <p:ext uri="{BB962C8B-B14F-4D97-AF65-F5344CB8AC3E}">
        <p14:creationId xmlns:p14="http://schemas.microsoft.com/office/powerpoint/2010/main" val="257796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467544" y="1340768"/>
            <a:ext cx="8219256" cy="48330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3" name="Inhaltsplatzhalter 2"/>
          <p:cNvSpPr>
            <a:spLocks noGrp="1"/>
          </p:cNvSpPr>
          <p:nvPr>
            <p:ph idx="1"/>
          </p:nvPr>
        </p:nvSpPr>
        <p:spPr>
          <a:xfrm>
            <a:off x="611560" y="1539441"/>
            <a:ext cx="8075240" cy="4833020"/>
          </a:xfrm>
        </p:spPr>
        <p:txBody>
          <a:bodyPr>
            <a:normAutofit/>
          </a:bodyPr>
          <a:lstStyle/>
          <a:p>
            <a:pPr marL="0" indent="0">
              <a:buNone/>
            </a:pPr>
            <a:r>
              <a:rPr lang="de-DE" dirty="0"/>
              <a:t>Jakobus 5</a:t>
            </a:r>
            <a:r>
              <a:rPr lang="de-DE" baseline="30000" dirty="0"/>
              <a:t> 13 </a:t>
            </a:r>
            <a:r>
              <a:rPr lang="de-DE" dirty="0"/>
              <a:t>Leidet jemand unter euch? Er bete. Ist jemand guten Mutes? Er singe </a:t>
            </a:r>
            <a:r>
              <a:rPr lang="de-DE" dirty="0" err="1"/>
              <a:t>Psalmen</a:t>
            </a:r>
            <a:r>
              <a:rPr lang="de-DE" baseline="30000" dirty="0" err="1"/>
              <a:t>b</a:t>
            </a:r>
            <a:r>
              <a:rPr lang="de-DE" dirty="0"/>
              <a:t>.</a:t>
            </a:r>
            <a:r>
              <a:rPr lang="de-DE" baseline="30000" dirty="0"/>
              <a:t>  14 </a:t>
            </a:r>
          </a:p>
          <a:p>
            <a:pPr marL="0" indent="0">
              <a:buNone/>
            </a:pPr>
            <a:r>
              <a:rPr lang="de-DE" dirty="0"/>
              <a:t>Ist jemand krank unter euch? Er rufe die Ältesten der Gemeinde zu sich, und sie mögen über ihm beten und ihn mit Öl salben im Namen des Herrn.</a:t>
            </a:r>
            <a:r>
              <a:rPr lang="de-DE" baseline="30000" dirty="0"/>
              <a:t> </a:t>
            </a:r>
            <a:endParaRPr lang="de-DE" dirty="0"/>
          </a:p>
        </p:txBody>
      </p:sp>
      <p:sp>
        <p:nvSpPr>
          <p:cNvPr id="4" name="Datumsplatzhalter 3"/>
          <p:cNvSpPr>
            <a:spLocks noGrp="1"/>
          </p:cNvSpPr>
          <p:nvPr>
            <p:ph type="dt" sz="half" idx="10"/>
          </p:nvPr>
        </p:nvSpPr>
        <p:spPr/>
        <p:txBody>
          <a:bodyPr/>
          <a:lstStyle/>
          <a:p>
            <a:fld id="{04A6B102-419F-4157-ABA3-EE10A9CB6773}" type="datetime1">
              <a:rPr lang="de-DE" smtClean="0"/>
              <a:pPr/>
              <a:t>23.05.22</a:t>
            </a:fld>
            <a:endParaRPr lang="de-DE"/>
          </a:p>
        </p:txBody>
      </p:sp>
      <p:sp>
        <p:nvSpPr>
          <p:cNvPr id="5" name="Foliennummernplatzhalter 4"/>
          <p:cNvSpPr>
            <a:spLocks noGrp="1"/>
          </p:cNvSpPr>
          <p:nvPr>
            <p:ph type="sldNum" sz="quarter" idx="12"/>
          </p:nvPr>
        </p:nvSpPr>
        <p:spPr/>
        <p:txBody>
          <a:bodyPr/>
          <a:lstStyle/>
          <a:p>
            <a:fld id="{CDEB2B1A-80F7-4048-AFD1-7DAE67B13CCE}" type="slidenum">
              <a:rPr lang="de-DE" smtClean="0"/>
              <a:pPr/>
              <a:t>14</a:t>
            </a:fld>
            <a:endParaRPr lang="de-DE"/>
          </a:p>
        </p:txBody>
      </p:sp>
      <p:sp>
        <p:nvSpPr>
          <p:cNvPr id="6" name="Fußzeilenplatzhalter 4">
            <a:extLst>
              <a:ext uri="{FF2B5EF4-FFF2-40B4-BE49-F238E27FC236}">
                <a16:creationId xmlns:a16="http://schemas.microsoft.com/office/drawing/2014/main" id="{41DC4339-3675-CDBD-E4AD-440F05EC6559}"/>
              </a:ext>
            </a:extLst>
          </p:cNvPr>
          <p:cNvSpPr>
            <a:spLocks noGrp="1"/>
          </p:cNvSpPr>
          <p:nvPr>
            <p:ph type="ftr" sz="quarter" idx="11"/>
          </p:nvPr>
        </p:nvSpPr>
        <p:spPr>
          <a:xfrm>
            <a:off x="1403648" y="6356350"/>
            <a:ext cx="6480720" cy="365125"/>
          </a:xfrm>
        </p:spPr>
        <p:txBody>
          <a:bodyPr/>
          <a:lstStyle/>
          <a:p>
            <a:r>
              <a:rPr lang="de-DE" dirty="0"/>
              <a:t>Diakonie Impulstag Hanse    Das Leben berühren / Sterbebegleitung und Umgang mit Schwerkranke </a:t>
            </a:r>
          </a:p>
        </p:txBody>
      </p:sp>
    </p:spTree>
    <p:extLst>
      <p:ext uri="{BB962C8B-B14F-4D97-AF65-F5344CB8AC3E}">
        <p14:creationId xmlns:p14="http://schemas.microsoft.com/office/powerpoint/2010/main" val="4045970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467544" y="1340768"/>
            <a:ext cx="8219256" cy="48330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3" name="Inhaltsplatzhalter 2"/>
          <p:cNvSpPr>
            <a:spLocks noGrp="1"/>
          </p:cNvSpPr>
          <p:nvPr>
            <p:ph idx="1"/>
          </p:nvPr>
        </p:nvSpPr>
        <p:spPr>
          <a:xfrm>
            <a:off x="611560" y="1539441"/>
            <a:ext cx="8075240" cy="4833020"/>
          </a:xfrm>
        </p:spPr>
        <p:txBody>
          <a:bodyPr>
            <a:normAutofit/>
          </a:bodyPr>
          <a:lstStyle/>
          <a:p>
            <a:r>
              <a:rPr lang="de-DE" dirty="0"/>
              <a:t>Jakobus 5 </a:t>
            </a:r>
            <a:r>
              <a:rPr lang="de-DE" baseline="30000" dirty="0"/>
              <a:t>15 </a:t>
            </a:r>
            <a:r>
              <a:rPr lang="de-DE" dirty="0"/>
              <a:t>Und das Gebet des Glaubens wird den Kranken </a:t>
            </a:r>
            <a:r>
              <a:rPr lang="de-DE" dirty="0" err="1"/>
              <a:t>retten</a:t>
            </a:r>
            <a:r>
              <a:rPr lang="de-DE" baseline="30000" dirty="0" err="1"/>
              <a:t>b</a:t>
            </a:r>
            <a:r>
              <a:rPr lang="de-DE" dirty="0"/>
              <a:t>, und der Herr wird ihn aufrichten, und wenn er Sünden begangen hat, wird ihm vergeben werden.</a:t>
            </a:r>
            <a:r>
              <a:rPr lang="de-DE" baseline="30000" dirty="0"/>
              <a:t> </a:t>
            </a:r>
            <a:endParaRPr lang="de-DE" dirty="0"/>
          </a:p>
        </p:txBody>
      </p:sp>
      <p:sp>
        <p:nvSpPr>
          <p:cNvPr id="4" name="Datumsplatzhalter 3"/>
          <p:cNvSpPr>
            <a:spLocks noGrp="1"/>
          </p:cNvSpPr>
          <p:nvPr>
            <p:ph type="dt" sz="half" idx="10"/>
          </p:nvPr>
        </p:nvSpPr>
        <p:spPr/>
        <p:txBody>
          <a:bodyPr/>
          <a:lstStyle/>
          <a:p>
            <a:fld id="{04A6B102-419F-4157-ABA3-EE10A9CB6773}" type="datetime1">
              <a:rPr lang="de-DE" smtClean="0"/>
              <a:pPr/>
              <a:t>23.05.22</a:t>
            </a:fld>
            <a:endParaRPr lang="de-DE"/>
          </a:p>
        </p:txBody>
      </p:sp>
      <p:sp>
        <p:nvSpPr>
          <p:cNvPr id="5" name="Foliennummernplatzhalter 4"/>
          <p:cNvSpPr>
            <a:spLocks noGrp="1"/>
          </p:cNvSpPr>
          <p:nvPr>
            <p:ph type="sldNum" sz="quarter" idx="12"/>
          </p:nvPr>
        </p:nvSpPr>
        <p:spPr/>
        <p:txBody>
          <a:bodyPr/>
          <a:lstStyle/>
          <a:p>
            <a:fld id="{CDEB2B1A-80F7-4048-AFD1-7DAE67B13CCE}" type="slidenum">
              <a:rPr lang="de-DE" smtClean="0"/>
              <a:pPr/>
              <a:t>15</a:t>
            </a:fld>
            <a:endParaRPr lang="de-DE"/>
          </a:p>
        </p:txBody>
      </p:sp>
      <p:sp>
        <p:nvSpPr>
          <p:cNvPr id="6" name="Fußzeilenplatzhalter 4">
            <a:extLst>
              <a:ext uri="{FF2B5EF4-FFF2-40B4-BE49-F238E27FC236}">
                <a16:creationId xmlns:a16="http://schemas.microsoft.com/office/drawing/2014/main" id="{8CB091A0-1586-D727-B823-AF5EA6A71C4A}"/>
              </a:ext>
            </a:extLst>
          </p:cNvPr>
          <p:cNvSpPr>
            <a:spLocks noGrp="1"/>
          </p:cNvSpPr>
          <p:nvPr>
            <p:ph type="ftr" sz="quarter" idx="11"/>
          </p:nvPr>
        </p:nvSpPr>
        <p:spPr>
          <a:xfrm>
            <a:off x="1403648" y="6356350"/>
            <a:ext cx="6480720" cy="365125"/>
          </a:xfrm>
        </p:spPr>
        <p:txBody>
          <a:bodyPr/>
          <a:lstStyle/>
          <a:p>
            <a:r>
              <a:rPr lang="de-DE" dirty="0"/>
              <a:t>Diakonie Impulstag Hanse    Das Leben berühren / Sterbebegleitung und Umgang mit Schwerkranke </a:t>
            </a:r>
          </a:p>
        </p:txBody>
      </p:sp>
    </p:spTree>
    <p:extLst>
      <p:ext uri="{BB962C8B-B14F-4D97-AF65-F5344CB8AC3E}">
        <p14:creationId xmlns:p14="http://schemas.microsoft.com/office/powerpoint/2010/main" val="112854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467544" y="1340768"/>
            <a:ext cx="8219256" cy="48330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3" name="Inhaltsplatzhalter 2"/>
          <p:cNvSpPr>
            <a:spLocks noGrp="1"/>
          </p:cNvSpPr>
          <p:nvPr>
            <p:ph idx="1"/>
          </p:nvPr>
        </p:nvSpPr>
        <p:spPr>
          <a:xfrm>
            <a:off x="611560" y="1539441"/>
            <a:ext cx="8075240" cy="4833020"/>
          </a:xfrm>
        </p:spPr>
        <p:txBody>
          <a:bodyPr>
            <a:normAutofit/>
          </a:bodyPr>
          <a:lstStyle/>
          <a:p>
            <a:pPr marL="0" indent="0">
              <a:buNone/>
            </a:pPr>
            <a:r>
              <a:rPr lang="de-DE" dirty="0"/>
              <a:t>Jakobus 5</a:t>
            </a:r>
            <a:r>
              <a:rPr lang="de-DE" baseline="30000" dirty="0"/>
              <a:t> 16 </a:t>
            </a:r>
            <a:r>
              <a:rPr lang="de-DE" sz="3600" dirty="0"/>
              <a:t>Bekennt nun einander die Sünden und betet füreinander, damit ihr geheilt werdet! Viel vermag eines Gerechten Gebet in seiner Wirkung.  </a:t>
            </a:r>
          </a:p>
          <a:p>
            <a:pPr marL="0" indent="0">
              <a:buNone/>
            </a:pPr>
            <a:endParaRPr lang="de-DE" sz="2800" baseline="30000" dirty="0"/>
          </a:p>
          <a:p>
            <a:pPr marL="0" indent="0">
              <a:buNone/>
            </a:pPr>
            <a:r>
              <a:rPr lang="de-DE" sz="2800" baseline="30000" dirty="0"/>
              <a:t> 17 </a:t>
            </a:r>
            <a:r>
              <a:rPr lang="de-DE" sz="2800" dirty="0"/>
              <a:t>Elia war ein Mensch von gleichen Gemütsbewegungen wie wir; und er betete inständig, </a:t>
            </a:r>
            <a:r>
              <a:rPr lang="de-DE" sz="2800" dirty="0" err="1"/>
              <a:t>daß</a:t>
            </a:r>
            <a:r>
              <a:rPr lang="de-DE" sz="2800" dirty="0"/>
              <a:t> es nicht regnen möge, und es regnete nicht auf der Erde drei Jahre und sechs Monate.</a:t>
            </a:r>
            <a:endParaRPr lang="de-DE" dirty="0"/>
          </a:p>
        </p:txBody>
      </p:sp>
      <p:sp>
        <p:nvSpPr>
          <p:cNvPr id="4" name="Datumsplatzhalter 3"/>
          <p:cNvSpPr>
            <a:spLocks noGrp="1"/>
          </p:cNvSpPr>
          <p:nvPr>
            <p:ph type="dt" sz="half" idx="10"/>
          </p:nvPr>
        </p:nvSpPr>
        <p:spPr/>
        <p:txBody>
          <a:bodyPr/>
          <a:lstStyle/>
          <a:p>
            <a:fld id="{04A6B102-419F-4157-ABA3-EE10A9CB6773}" type="datetime1">
              <a:rPr lang="de-DE" smtClean="0"/>
              <a:pPr/>
              <a:t>23.05.22</a:t>
            </a:fld>
            <a:endParaRPr lang="de-DE"/>
          </a:p>
        </p:txBody>
      </p:sp>
      <p:sp>
        <p:nvSpPr>
          <p:cNvPr id="5" name="Foliennummernplatzhalter 4"/>
          <p:cNvSpPr>
            <a:spLocks noGrp="1"/>
          </p:cNvSpPr>
          <p:nvPr>
            <p:ph type="sldNum" sz="quarter" idx="12"/>
          </p:nvPr>
        </p:nvSpPr>
        <p:spPr/>
        <p:txBody>
          <a:bodyPr/>
          <a:lstStyle/>
          <a:p>
            <a:fld id="{CDEB2B1A-80F7-4048-AFD1-7DAE67B13CCE}" type="slidenum">
              <a:rPr lang="de-DE" smtClean="0"/>
              <a:pPr/>
              <a:t>16</a:t>
            </a:fld>
            <a:endParaRPr lang="de-DE"/>
          </a:p>
        </p:txBody>
      </p:sp>
      <p:sp>
        <p:nvSpPr>
          <p:cNvPr id="6" name="Fußzeilenplatzhalter 4">
            <a:extLst>
              <a:ext uri="{FF2B5EF4-FFF2-40B4-BE49-F238E27FC236}">
                <a16:creationId xmlns:a16="http://schemas.microsoft.com/office/drawing/2014/main" id="{78DA7B58-7CEA-8AAC-60CB-FC887F8A1877}"/>
              </a:ext>
            </a:extLst>
          </p:cNvPr>
          <p:cNvSpPr>
            <a:spLocks noGrp="1"/>
          </p:cNvSpPr>
          <p:nvPr>
            <p:ph type="ftr" sz="quarter" idx="11"/>
          </p:nvPr>
        </p:nvSpPr>
        <p:spPr>
          <a:xfrm>
            <a:off x="1403648" y="6356350"/>
            <a:ext cx="6480720" cy="365125"/>
          </a:xfrm>
        </p:spPr>
        <p:txBody>
          <a:bodyPr/>
          <a:lstStyle/>
          <a:p>
            <a:r>
              <a:rPr lang="de-DE" dirty="0"/>
              <a:t>Diakonie Impulstag Hanse    Das Leben berühren / Sterbebegleitung und Umgang mit Schwerkranke </a:t>
            </a:r>
          </a:p>
        </p:txBody>
      </p:sp>
    </p:spTree>
    <p:extLst>
      <p:ext uri="{BB962C8B-B14F-4D97-AF65-F5344CB8AC3E}">
        <p14:creationId xmlns:p14="http://schemas.microsoft.com/office/powerpoint/2010/main" val="300391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467544" y="1340768"/>
            <a:ext cx="8280920" cy="48330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de-DE" sz="3200" dirty="0"/>
              <a:t>-&gt;  „</a:t>
            </a:r>
            <a:r>
              <a:rPr lang="de-DE" sz="3200" i="1" dirty="0">
                <a:highlight>
                  <a:srgbClr val="FFFF00"/>
                </a:highlight>
              </a:rPr>
              <a:t>Leidet</a:t>
            </a:r>
            <a:r>
              <a:rPr lang="de-DE" sz="3200" i="1" dirty="0"/>
              <a:t> jemand unter euch? Er bete. </a:t>
            </a:r>
            <a:br>
              <a:rPr lang="de-DE" sz="3200" i="1" dirty="0"/>
            </a:br>
            <a:r>
              <a:rPr lang="de-DE" sz="3200" i="1" dirty="0"/>
              <a:t>Ist jemand </a:t>
            </a:r>
            <a:r>
              <a:rPr lang="de-DE" sz="3200" i="1" dirty="0">
                <a:highlight>
                  <a:srgbClr val="FFFF00"/>
                </a:highlight>
              </a:rPr>
              <a:t>guten Mutes</a:t>
            </a:r>
            <a:r>
              <a:rPr lang="de-DE" sz="3200" i="1" dirty="0"/>
              <a:t>? Er singe Psalmen.</a:t>
            </a:r>
            <a:r>
              <a:rPr lang="de-DE" sz="3200" dirty="0"/>
              <a:t>“ </a:t>
            </a:r>
          </a:p>
          <a:p>
            <a:endParaRPr lang="de-DE" sz="3200" dirty="0"/>
          </a:p>
          <a:p>
            <a:pPr lvl="1"/>
            <a:r>
              <a:rPr lang="de-DE" sz="3200" dirty="0"/>
              <a:t>	Ambivalenz des Lebens </a:t>
            </a:r>
          </a:p>
          <a:p>
            <a:r>
              <a:rPr lang="de-DE" sz="3200" dirty="0"/>
              <a:t>	Amygdala versus Nucleus Accumbens </a:t>
            </a:r>
          </a:p>
          <a:p>
            <a:r>
              <a:rPr lang="de-DE" sz="3200" dirty="0"/>
              <a:t>	Beide Affektbahnen</a:t>
            </a:r>
          </a:p>
          <a:p>
            <a:endParaRPr lang="de-DE" sz="3200" dirty="0"/>
          </a:p>
          <a:p>
            <a:endParaRPr lang="de-DE" dirty="0"/>
          </a:p>
        </p:txBody>
      </p:sp>
      <p:sp>
        <p:nvSpPr>
          <p:cNvPr id="4" name="Datumsplatzhalter 3"/>
          <p:cNvSpPr>
            <a:spLocks noGrp="1"/>
          </p:cNvSpPr>
          <p:nvPr>
            <p:ph type="dt" sz="half" idx="10"/>
          </p:nvPr>
        </p:nvSpPr>
        <p:spPr/>
        <p:txBody>
          <a:bodyPr/>
          <a:lstStyle/>
          <a:p>
            <a:fld id="{04A6B102-419F-4157-ABA3-EE10A9CB6773}" type="datetime1">
              <a:rPr lang="de-DE" smtClean="0"/>
              <a:pPr/>
              <a:t>23.05.22</a:t>
            </a:fld>
            <a:endParaRPr lang="de-DE"/>
          </a:p>
        </p:txBody>
      </p:sp>
      <p:sp>
        <p:nvSpPr>
          <p:cNvPr id="5" name="Foliennummernplatzhalter 4"/>
          <p:cNvSpPr>
            <a:spLocks noGrp="1"/>
          </p:cNvSpPr>
          <p:nvPr>
            <p:ph type="sldNum" sz="quarter" idx="12"/>
          </p:nvPr>
        </p:nvSpPr>
        <p:spPr/>
        <p:txBody>
          <a:bodyPr/>
          <a:lstStyle/>
          <a:p>
            <a:fld id="{CDEB2B1A-80F7-4048-AFD1-7DAE67B13CCE}" type="slidenum">
              <a:rPr lang="de-DE" smtClean="0"/>
              <a:pPr/>
              <a:t>17</a:t>
            </a:fld>
            <a:endParaRPr lang="de-DE"/>
          </a:p>
        </p:txBody>
      </p:sp>
      <p:sp>
        <p:nvSpPr>
          <p:cNvPr id="13" name="Fußzeilenplatzhalter 4">
            <a:extLst>
              <a:ext uri="{FF2B5EF4-FFF2-40B4-BE49-F238E27FC236}">
                <a16:creationId xmlns:a16="http://schemas.microsoft.com/office/drawing/2014/main" id="{5DF88563-00F5-7E05-D5DA-6325AD58AB66}"/>
              </a:ext>
            </a:extLst>
          </p:cNvPr>
          <p:cNvSpPr>
            <a:spLocks noGrp="1"/>
          </p:cNvSpPr>
          <p:nvPr>
            <p:ph type="ftr" sz="quarter" idx="11"/>
          </p:nvPr>
        </p:nvSpPr>
        <p:spPr>
          <a:xfrm>
            <a:off x="1403648" y="6356350"/>
            <a:ext cx="6480720" cy="365125"/>
          </a:xfrm>
        </p:spPr>
        <p:txBody>
          <a:bodyPr/>
          <a:lstStyle/>
          <a:p>
            <a:r>
              <a:rPr lang="de-DE" dirty="0"/>
              <a:t>Diakonie Impulstag Hanse    Das Leben berühren / Sterbebegleitung und Umgang mit Schwerkranke </a:t>
            </a:r>
          </a:p>
        </p:txBody>
      </p:sp>
    </p:spTree>
    <p:extLst>
      <p:ext uri="{BB962C8B-B14F-4D97-AF65-F5344CB8AC3E}">
        <p14:creationId xmlns:p14="http://schemas.microsoft.com/office/powerpoint/2010/main" val="1350016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467544" y="1340768"/>
            <a:ext cx="8280920" cy="48330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de-DE" sz="3200" dirty="0"/>
          </a:p>
          <a:p>
            <a:endParaRPr lang="de-DE" dirty="0"/>
          </a:p>
          <a:p>
            <a:endParaRPr lang="de-DE" dirty="0"/>
          </a:p>
          <a:p>
            <a:endParaRPr lang="de-DE" dirty="0"/>
          </a:p>
          <a:p>
            <a:endParaRPr lang="de-DE" dirty="0"/>
          </a:p>
        </p:txBody>
      </p:sp>
      <p:sp>
        <p:nvSpPr>
          <p:cNvPr id="4" name="Datumsplatzhalter 3"/>
          <p:cNvSpPr>
            <a:spLocks noGrp="1"/>
          </p:cNvSpPr>
          <p:nvPr>
            <p:ph type="dt" sz="half" idx="10"/>
          </p:nvPr>
        </p:nvSpPr>
        <p:spPr/>
        <p:txBody>
          <a:bodyPr/>
          <a:lstStyle/>
          <a:p>
            <a:fld id="{04A6B102-419F-4157-ABA3-EE10A9CB6773}" type="datetime1">
              <a:rPr lang="de-DE" smtClean="0"/>
              <a:pPr/>
              <a:t>23.05.22</a:t>
            </a:fld>
            <a:endParaRPr lang="de-DE"/>
          </a:p>
        </p:txBody>
      </p:sp>
      <p:sp>
        <p:nvSpPr>
          <p:cNvPr id="5" name="Foliennummernplatzhalter 4"/>
          <p:cNvSpPr>
            <a:spLocks noGrp="1"/>
          </p:cNvSpPr>
          <p:nvPr>
            <p:ph type="sldNum" sz="quarter" idx="12"/>
          </p:nvPr>
        </p:nvSpPr>
        <p:spPr/>
        <p:txBody>
          <a:bodyPr/>
          <a:lstStyle/>
          <a:p>
            <a:fld id="{CDEB2B1A-80F7-4048-AFD1-7DAE67B13CCE}" type="slidenum">
              <a:rPr lang="de-DE" smtClean="0"/>
              <a:pPr/>
              <a:t>18</a:t>
            </a:fld>
            <a:endParaRPr lang="de-DE"/>
          </a:p>
        </p:txBody>
      </p:sp>
      <p:sp>
        <p:nvSpPr>
          <p:cNvPr id="10" name="Fußzeilenplatzhalter 4"/>
          <p:cNvSpPr>
            <a:spLocks noGrp="1"/>
          </p:cNvSpPr>
          <p:nvPr>
            <p:ph type="ftr" sz="quarter" idx="11"/>
          </p:nvPr>
        </p:nvSpPr>
        <p:spPr>
          <a:xfrm>
            <a:off x="1547664" y="6356350"/>
            <a:ext cx="6480720" cy="365125"/>
          </a:xfrm>
        </p:spPr>
        <p:txBody>
          <a:bodyPr/>
          <a:lstStyle/>
          <a:p>
            <a:r>
              <a:rPr lang="de-DE" dirty="0"/>
              <a:t>Diakonie Impulstag </a:t>
            </a:r>
            <a:r>
              <a:rPr lang="de-DE" dirty="0" err="1"/>
              <a:t>NiB</a:t>
            </a:r>
            <a:r>
              <a:rPr lang="de-DE" dirty="0"/>
              <a:t>    Diakonie &amp; Persönlichkeit</a:t>
            </a:r>
          </a:p>
        </p:txBody>
      </p:sp>
      <p:pic>
        <p:nvPicPr>
          <p:cNvPr id="3" name="Grafik 2">
            <a:extLst>
              <a:ext uri="{FF2B5EF4-FFF2-40B4-BE49-F238E27FC236}">
                <a16:creationId xmlns:a16="http://schemas.microsoft.com/office/drawing/2014/main" id="{F5422F58-563B-FF6F-0D69-CDAE044B09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2088" y="1484784"/>
            <a:ext cx="6790312" cy="4561169"/>
          </a:xfrm>
          <a:prstGeom prst="rect">
            <a:avLst/>
          </a:prstGeom>
        </p:spPr>
      </p:pic>
    </p:spTree>
    <p:extLst>
      <p:ext uri="{BB962C8B-B14F-4D97-AF65-F5344CB8AC3E}">
        <p14:creationId xmlns:p14="http://schemas.microsoft.com/office/powerpoint/2010/main" val="482638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6380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467544" y="1340768"/>
            <a:ext cx="8280920" cy="48330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de-DE" sz="3200" dirty="0"/>
              <a:t>-&gt;  ... </a:t>
            </a:r>
            <a:r>
              <a:rPr lang="de-DE" sz="3200" i="1" dirty="0">
                <a:highlight>
                  <a:srgbClr val="FFFF00"/>
                </a:highlight>
              </a:rPr>
              <a:t>Leidet jemand </a:t>
            </a:r>
            <a:r>
              <a:rPr lang="de-DE" sz="3200" i="1" dirty="0"/>
              <a:t>(V.13)  ... Ist jemand krank (V14) ... </a:t>
            </a:r>
            <a:r>
              <a:rPr lang="de-DE" sz="3200" dirty="0"/>
              <a:t>wird den Kranken retten (V15) ...</a:t>
            </a:r>
            <a:endParaRPr lang="de-DE" sz="3200" i="1" dirty="0"/>
          </a:p>
          <a:p>
            <a:endParaRPr lang="de-DE" sz="3200" i="1" dirty="0"/>
          </a:p>
          <a:p>
            <a:r>
              <a:rPr lang="de-DE" sz="2800" dirty="0"/>
              <a:t>In den VV13-16 werden drei Begrifflichkeiten der Krankheit und des Leidens erwähnt. Vers 13 leitet über von der &gt;&gt;Ermahnung zur Geduld&lt;&lt;  zu dem neuen Thema mit dem Verb </a:t>
            </a:r>
            <a:r>
              <a:rPr lang="el-GR" sz="2800" dirty="0" err="1"/>
              <a:t>κακοπαθέω</a:t>
            </a:r>
            <a:r>
              <a:rPr lang="el-GR" sz="2800" dirty="0"/>
              <a:t> (</a:t>
            </a:r>
            <a:r>
              <a:rPr lang="de-DE" sz="2800" dirty="0" err="1"/>
              <a:t>kakopateo</a:t>
            </a:r>
            <a:r>
              <a:rPr lang="de-DE" sz="2800" dirty="0"/>
              <a:t>) das Leiden im Allgemeinen. Leiden kann  externe sowie interne Faktoren sowie körperlich oder psychisch oder pneumatisch sein.</a:t>
            </a:r>
          </a:p>
        </p:txBody>
      </p:sp>
      <p:sp>
        <p:nvSpPr>
          <p:cNvPr id="4" name="Datumsplatzhalter 3"/>
          <p:cNvSpPr>
            <a:spLocks noGrp="1"/>
          </p:cNvSpPr>
          <p:nvPr>
            <p:ph type="dt" sz="half" idx="10"/>
          </p:nvPr>
        </p:nvSpPr>
        <p:spPr/>
        <p:txBody>
          <a:bodyPr/>
          <a:lstStyle/>
          <a:p>
            <a:fld id="{04A6B102-419F-4157-ABA3-EE10A9CB6773}" type="datetime1">
              <a:rPr lang="de-DE" smtClean="0"/>
              <a:pPr/>
              <a:t>23.05.22</a:t>
            </a:fld>
            <a:endParaRPr lang="de-DE"/>
          </a:p>
        </p:txBody>
      </p:sp>
      <p:sp>
        <p:nvSpPr>
          <p:cNvPr id="5" name="Foliennummernplatzhalter 4"/>
          <p:cNvSpPr>
            <a:spLocks noGrp="1"/>
          </p:cNvSpPr>
          <p:nvPr>
            <p:ph type="sldNum" sz="quarter" idx="12"/>
          </p:nvPr>
        </p:nvSpPr>
        <p:spPr/>
        <p:txBody>
          <a:bodyPr/>
          <a:lstStyle/>
          <a:p>
            <a:fld id="{CDEB2B1A-80F7-4048-AFD1-7DAE67B13CCE}" type="slidenum">
              <a:rPr lang="de-DE" smtClean="0"/>
              <a:pPr/>
              <a:t>19</a:t>
            </a:fld>
            <a:endParaRPr lang="de-DE"/>
          </a:p>
        </p:txBody>
      </p:sp>
      <p:sp>
        <p:nvSpPr>
          <p:cNvPr id="6" name="Fußzeilenplatzhalter 4">
            <a:extLst>
              <a:ext uri="{FF2B5EF4-FFF2-40B4-BE49-F238E27FC236}">
                <a16:creationId xmlns:a16="http://schemas.microsoft.com/office/drawing/2014/main" id="{958400F7-8DF0-BF34-451B-055577CADC14}"/>
              </a:ext>
            </a:extLst>
          </p:cNvPr>
          <p:cNvSpPr>
            <a:spLocks noGrp="1"/>
          </p:cNvSpPr>
          <p:nvPr>
            <p:ph type="ftr" sz="quarter" idx="11"/>
          </p:nvPr>
        </p:nvSpPr>
        <p:spPr>
          <a:xfrm>
            <a:off x="1403648" y="6356350"/>
            <a:ext cx="6480720" cy="365125"/>
          </a:xfrm>
        </p:spPr>
        <p:txBody>
          <a:bodyPr/>
          <a:lstStyle/>
          <a:p>
            <a:r>
              <a:rPr lang="de-DE" dirty="0"/>
              <a:t>Diakonie Impulstag Hanse    Das Leben berühren / Sterbebegleitung und Umgang mit Schwerkranke </a:t>
            </a:r>
          </a:p>
        </p:txBody>
      </p:sp>
    </p:spTree>
    <p:extLst>
      <p:ext uri="{BB962C8B-B14F-4D97-AF65-F5344CB8AC3E}">
        <p14:creationId xmlns:p14="http://schemas.microsoft.com/office/powerpoint/2010/main" val="2953604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467544" y="1340768"/>
            <a:ext cx="8280920" cy="48330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de-DE" sz="3200" dirty="0"/>
              <a:t>-&gt;  ... </a:t>
            </a:r>
            <a:r>
              <a:rPr lang="de-DE" sz="3200" i="1" dirty="0"/>
              <a:t>Leidet jemand (V.13)  ... </a:t>
            </a:r>
            <a:r>
              <a:rPr lang="de-DE" sz="3200" i="1" dirty="0">
                <a:highlight>
                  <a:srgbClr val="FFFF00"/>
                </a:highlight>
              </a:rPr>
              <a:t>Ist jemand krank </a:t>
            </a:r>
            <a:r>
              <a:rPr lang="de-DE" sz="3200" i="1" dirty="0"/>
              <a:t>(V14) ... </a:t>
            </a:r>
            <a:r>
              <a:rPr lang="de-DE" sz="3200" dirty="0"/>
              <a:t>wird den Kranken retten (V15) ...</a:t>
            </a:r>
            <a:endParaRPr lang="de-DE" sz="3200" i="1" dirty="0"/>
          </a:p>
          <a:p>
            <a:endParaRPr lang="de-DE" sz="3200" i="1" dirty="0"/>
          </a:p>
          <a:p>
            <a:r>
              <a:rPr lang="de-DE" sz="2800" dirty="0"/>
              <a:t>Das Verb </a:t>
            </a:r>
            <a:r>
              <a:rPr lang="el-GR" sz="2800" dirty="0" err="1"/>
              <a:t>ἀσθενέω</a:t>
            </a:r>
            <a:r>
              <a:rPr lang="el-GR" sz="2800" dirty="0"/>
              <a:t> (</a:t>
            </a:r>
            <a:r>
              <a:rPr lang="de-DE" sz="2800" dirty="0" err="1"/>
              <a:t>asteneo</a:t>
            </a:r>
            <a:r>
              <a:rPr lang="de-DE" sz="2800" dirty="0"/>
              <a:t>) in V14a kann neben krank auch schwach sein bedeuten. Es nicht ausschließlich eine körperliche Erkrankung. Es kann auch eine geistliche Erschöpfung sein (siehe Paulus im Römer- 14,1 oder Korintherbrief 8,7) wie auch eine Schwächung durch Sünde. </a:t>
            </a:r>
          </a:p>
        </p:txBody>
      </p:sp>
      <p:sp>
        <p:nvSpPr>
          <p:cNvPr id="4" name="Datumsplatzhalter 3"/>
          <p:cNvSpPr>
            <a:spLocks noGrp="1"/>
          </p:cNvSpPr>
          <p:nvPr>
            <p:ph type="dt" sz="half" idx="10"/>
          </p:nvPr>
        </p:nvSpPr>
        <p:spPr/>
        <p:txBody>
          <a:bodyPr/>
          <a:lstStyle/>
          <a:p>
            <a:fld id="{04A6B102-419F-4157-ABA3-EE10A9CB6773}" type="datetime1">
              <a:rPr lang="de-DE" smtClean="0"/>
              <a:pPr/>
              <a:t>23.05.22</a:t>
            </a:fld>
            <a:endParaRPr lang="de-DE"/>
          </a:p>
        </p:txBody>
      </p:sp>
      <p:sp>
        <p:nvSpPr>
          <p:cNvPr id="5" name="Foliennummernplatzhalter 4"/>
          <p:cNvSpPr>
            <a:spLocks noGrp="1"/>
          </p:cNvSpPr>
          <p:nvPr>
            <p:ph type="sldNum" sz="quarter" idx="12"/>
          </p:nvPr>
        </p:nvSpPr>
        <p:spPr/>
        <p:txBody>
          <a:bodyPr/>
          <a:lstStyle/>
          <a:p>
            <a:fld id="{CDEB2B1A-80F7-4048-AFD1-7DAE67B13CCE}" type="slidenum">
              <a:rPr lang="de-DE" smtClean="0"/>
              <a:pPr/>
              <a:t>20</a:t>
            </a:fld>
            <a:endParaRPr lang="de-DE"/>
          </a:p>
        </p:txBody>
      </p:sp>
      <p:sp>
        <p:nvSpPr>
          <p:cNvPr id="6" name="Fußzeilenplatzhalter 4">
            <a:extLst>
              <a:ext uri="{FF2B5EF4-FFF2-40B4-BE49-F238E27FC236}">
                <a16:creationId xmlns:a16="http://schemas.microsoft.com/office/drawing/2014/main" id="{958400F7-8DF0-BF34-451B-055577CADC14}"/>
              </a:ext>
            </a:extLst>
          </p:cNvPr>
          <p:cNvSpPr>
            <a:spLocks noGrp="1"/>
          </p:cNvSpPr>
          <p:nvPr>
            <p:ph type="ftr" sz="quarter" idx="11"/>
          </p:nvPr>
        </p:nvSpPr>
        <p:spPr>
          <a:xfrm>
            <a:off x="1403648" y="6356350"/>
            <a:ext cx="6480720" cy="365125"/>
          </a:xfrm>
        </p:spPr>
        <p:txBody>
          <a:bodyPr/>
          <a:lstStyle/>
          <a:p>
            <a:r>
              <a:rPr lang="de-DE" dirty="0"/>
              <a:t>Diakonie Impulstag Hanse    Das Leben berühren / Sterbebegleitung und Umgang mit Schwerkranke </a:t>
            </a:r>
          </a:p>
        </p:txBody>
      </p:sp>
    </p:spTree>
    <p:extLst>
      <p:ext uri="{BB962C8B-B14F-4D97-AF65-F5344CB8AC3E}">
        <p14:creationId xmlns:p14="http://schemas.microsoft.com/office/powerpoint/2010/main" val="1828320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467544" y="1340768"/>
            <a:ext cx="8280920" cy="48330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de-DE" sz="3200" dirty="0"/>
              <a:t>-&gt;  ... </a:t>
            </a:r>
            <a:r>
              <a:rPr lang="de-DE" sz="3200" i="1" dirty="0"/>
              <a:t>Leidet jemand (V.13)  ... Ist jemand krank (V14) ... </a:t>
            </a:r>
            <a:r>
              <a:rPr lang="de-DE" sz="3200" dirty="0"/>
              <a:t>wird den </a:t>
            </a:r>
            <a:r>
              <a:rPr lang="de-DE" sz="3200" dirty="0">
                <a:highlight>
                  <a:srgbClr val="FFFF00"/>
                </a:highlight>
              </a:rPr>
              <a:t>Kranken </a:t>
            </a:r>
            <a:r>
              <a:rPr lang="de-DE" sz="3200" dirty="0"/>
              <a:t>retten (V15) ...</a:t>
            </a:r>
            <a:endParaRPr lang="de-DE" sz="3200" i="1" dirty="0"/>
          </a:p>
          <a:p>
            <a:endParaRPr lang="de-DE" sz="3200" i="1" dirty="0"/>
          </a:p>
          <a:p>
            <a:r>
              <a:rPr lang="de-DE" sz="2800" dirty="0"/>
              <a:t>Das dritte Verb </a:t>
            </a:r>
            <a:r>
              <a:rPr lang="el-GR" sz="2800" dirty="0" err="1"/>
              <a:t>κάμνω</a:t>
            </a:r>
            <a:r>
              <a:rPr lang="el-GR" sz="2800" dirty="0"/>
              <a:t> (</a:t>
            </a:r>
            <a:r>
              <a:rPr lang="de-DE" sz="2800" dirty="0" err="1"/>
              <a:t>kamno</a:t>
            </a:r>
            <a:r>
              <a:rPr lang="de-DE" sz="2800" dirty="0"/>
              <a:t>) in V15a, wird als Partizip verwendet und bezieht somit auf </a:t>
            </a:r>
            <a:r>
              <a:rPr lang="de-DE" sz="2800" dirty="0" err="1"/>
              <a:t>asteno</a:t>
            </a:r>
            <a:r>
              <a:rPr lang="de-DE" sz="2800" dirty="0"/>
              <a:t> aus V14a seine Bedeutung, da es sonst im NT hauptsächlich ermüden oder ermatten bedeutet.</a:t>
            </a:r>
          </a:p>
        </p:txBody>
      </p:sp>
      <p:sp>
        <p:nvSpPr>
          <p:cNvPr id="4" name="Datumsplatzhalter 3"/>
          <p:cNvSpPr>
            <a:spLocks noGrp="1"/>
          </p:cNvSpPr>
          <p:nvPr>
            <p:ph type="dt" sz="half" idx="10"/>
          </p:nvPr>
        </p:nvSpPr>
        <p:spPr/>
        <p:txBody>
          <a:bodyPr/>
          <a:lstStyle/>
          <a:p>
            <a:fld id="{04A6B102-419F-4157-ABA3-EE10A9CB6773}" type="datetime1">
              <a:rPr lang="de-DE" smtClean="0"/>
              <a:pPr/>
              <a:t>23.05.22</a:t>
            </a:fld>
            <a:endParaRPr lang="de-DE"/>
          </a:p>
        </p:txBody>
      </p:sp>
      <p:sp>
        <p:nvSpPr>
          <p:cNvPr id="5" name="Foliennummernplatzhalter 4"/>
          <p:cNvSpPr>
            <a:spLocks noGrp="1"/>
          </p:cNvSpPr>
          <p:nvPr>
            <p:ph type="sldNum" sz="quarter" idx="12"/>
          </p:nvPr>
        </p:nvSpPr>
        <p:spPr/>
        <p:txBody>
          <a:bodyPr/>
          <a:lstStyle/>
          <a:p>
            <a:fld id="{CDEB2B1A-80F7-4048-AFD1-7DAE67B13CCE}" type="slidenum">
              <a:rPr lang="de-DE" smtClean="0"/>
              <a:pPr/>
              <a:t>21</a:t>
            </a:fld>
            <a:endParaRPr lang="de-DE"/>
          </a:p>
        </p:txBody>
      </p:sp>
      <p:sp>
        <p:nvSpPr>
          <p:cNvPr id="6" name="Fußzeilenplatzhalter 4">
            <a:extLst>
              <a:ext uri="{FF2B5EF4-FFF2-40B4-BE49-F238E27FC236}">
                <a16:creationId xmlns:a16="http://schemas.microsoft.com/office/drawing/2014/main" id="{958400F7-8DF0-BF34-451B-055577CADC14}"/>
              </a:ext>
            </a:extLst>
          </p:cNvPr>
          <p:cNvSpPr>
            <a:spLocks noGrp="1"/>
          </p:cNvSpPr>
          <p:nvPr>
            <p:ph type="ftr" sz="quarter" idx="11"/>
          </p:nvPr>
        </p:nvSpPr>
        <p:spPr>
          <a:xfrm>
            <a:off x="1403648" y="6356350"/>
            <a:ext cx="6480720" cy="365125"/>
          </a:xfrm>
        </p:spPr>
        <p:txBody>
          <a:bodyPr/>
          <a:lstStyle/>
          <a:p>
            <a:r>
              <a:rPr lang="de-DE" dirty="0"/>
              <a:t>Diakonie Impulstag Hanse    Das Leben berühren / Sterbebegleitung und Umgang mit Schwerkranke </a:t>
            </a:r>
          </a:p>
        </p:txBody>
      </p:sp>
    </p:spTree>
    <p:extLst>
      <p:ext uri="{BB962C8B-B14F-4D97-AF65-F5344CB8AC3E}">
        <p14:creationId xmlns:p14="http://schemas.microsoft.com/office/powerpoint/2010/main" val="3754920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467544" y="1340768"/>
            <a:ext cx="8280920" cy="48330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de-DE" sz="3200" dirty="0"/>
              <a:t>-&gt;  ... </a:t>
            </a:r>
            <a:r>
              <a:rPr lang="de-DE" sz="3200" i="1" dirty="0"/>
              <a:t>Leidet jemand (V.13)  ... Ist jemand krank (V14) ... </a:t>
            </a:r>
            <a:r>
              <a:rPr lang="de-DE" sz="3200" dirty="0"/>
              <a:t>wird den Kranken retten (V15) ...</a:t>
            </a:r>
            <a:endParaRPr lang="de-DE" sz="3200" i="1" dirty="0"/>
          </a:p>
          <a:p>
            <a:endParaRPr lang="de-DE" sz="3200" i="1" dirty="0"/>
          </a:p>
          <a:p>
            <a:r>
              <a:rPr lang="de-DE" sz="2800" dirty="0"/>
              <a:t>Diese Perikope wendet sich im weitesten Sinne an leidende Menschen und fordert zum Gebet auf. Das breit dargestellte Leiden (körperlich, geistig und seelisch) ist ein deutlicher Hinweis auf die Ganzheitlichkeit des Menschen. </a:t>
            </a:r>
          </a:p>
        </p:txBody>
      </p:sp>
      <p:sp>
        <p:nvSpPr>
          <p:cNvPr id="4" name="Datumsplatzhalter 3"/>
          <p:cNvSpPr>
            <a:spLocks noGrp="1"/>
          </p:cNvSpPr>
          <p:nvPr>
            <p:ph type="dt" sz="half" idx="10"/>
          </p:nvPr>
        </p:nvSpPr>
        <p:spPr/>
        <p:txBody>
          <a:bodyPr/>
          <a:lstStyle/>
          <a:p>
            <a:fld id="{04A6B102-419F-4157-ABA3-EE10A9CB6773}" type="datetime1">
              <a:rPr lang="de-DE" smtClean="0"/>
              <a:pPr/>
              <a:t>23.05.22</a:t>
            </a:fld>
            <a:endParaRPr lang="de-DE"/>
          </a:p>
        </p:txBody>
      </p:sp>
      <p:sp>
        <p:nvSpPr>
          <p:cNvPr id="5" name="Foliennummernplatzhalter 4"/>
          <p:cNvSpPr>
            <a:spLocks noGrp="1"/>
          </p:cNvSpPr>
          <p:nvPr>
            <p:ph type="sldNum" sz="quarter" idx="12"/>
          </p:nvPr>
        </p:nvSpPr>
        <p:spPr/>
        <p:txBody>
          <a:bodyPr/>
          <a:lstStyle/>
          <a:p>
            <a:fld id="{CDEB2B1A-80F7-4048-AFD1-7DAE67B13CCE}" type="slidenum">
              <a:rPr lang="de-DE" smtClean="0"/>
              <a:pPr/>
              <a:t>22</a:t>
            </a:fld>
            <a:endParaRPr lang="de-DE"/>
          </a:p>
        </p:txBody>
      </p:sp>
      <p:sp>
        <p:nvSpPr>
          <p:cNvPr id="6" name="Fußzeilenplatzhalter 4">
            <a:extLst>
              <a:ext uri="{FF2B5EF4-FFF2-40B4-BE49-F238E27FC236}">
                <a16:creationId xmlns:a16="http://schemas.microsoft.com/office/drawing/2014/main" id="{958400F7-8DF0-BF34-451B-055577CADC14}"/>
              </a:ext>
            </a:extLst>
          </p:cNvPr>
          <p:cNvSpPr>
            <a:spLocks noGrp="1"/>
          </p:cNvSpPr>
          <p:nvPr>
            <p:ph type="ftr" sz="quarter" idx="11"/>
          </p:nvPr>
        </p:nvSpPr>
        <p:spPr>
          <a:xfrm>
            <a:off x="1403648" y="6356350"/>
            <a:ext cx="6480720" cy="365125"/>
          </a:xfrm>
        </p:spPr>
        <p:txBody>
          <a:bodyPr/>
          <a:lstStyle/>
          <a:p>
            <a:r>
              <a:rPr lang="de-DE" dirty="0"/>
              <a:t>Diakonie Impulstag Hanse    Das Leben berühren / Sterbebegleitung und Umgang mit Schwerkranke </a:t>
            </a:r>
          </a:p>
        </p:txBody>
      </p:sp>
    </p:spTree>
    <p:extLst>
      <p:ext uri="{BB962C8B-B14F-4D97-AF65-F5344CB8AC3E}">
        <p14:creationId xmlns:p14="http://schemas.microsoft.com/office/powerpoint/2010/main" val="1552569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467544" y="1340768"/>
            <a:ext cx="8219256" cy="48330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3" name="Inhaltsplatzhalter 2"/>
          <p:cNvSpPr>
            <a:spLocks noGrp="1"/>
          </p:cNvSpPr>
          <p:nvPr>
            <p:ph idx="1"/>
          </p:nvPr>
        </p:nvSpPr>
        <p:spPr>
          <a:xfrm>
            <a:off x="611560" y="1539441"/>
            <a:ext cx="8075240" cy="4833020"/>
          </a:xfrm>
        </p:spPr>
        <p:txBody>
          <a:bodyPr>
            <a:normAutofit/>
          </a:bodyPr>
          <a:lstStyle/>
          <a:p>
            <a:pPr marL="0" indent="0">
              <a:buNone/>
            </a:pPr>
            <a:r>
              <a:rPr lang="de-DE" dirty="0"/>
              <a:t>„Er selbst aber, der Gott des Friedens, heilige euch völlig; und vollständig möge euer Geist und Seele und Leib untadelig bewahrt werden bei der Ankunft unseres Herrn Jesus Christus!“ (1Thss 5,23, 1993, </a:t>
            </a:r>
            <a:r>
              <a:rPr lang="de-DE" dirty="0" err="1"/>
              <a:t>Elb</a:t>
            </a:r>
            <a:r>
              <a:rPr lang="de-DE" dirty="0"/>
              <a:t>) </a:t>
            </a:r>
          </a:p>
          <a:p>
            <a:pPr marL="0" indent="0">
              <a:buNone/>
            </a:pPr>
            <a:endParaRPr lang="de-DE" dirty="0"/>
          </a:p>
          <a:p>
            <a:pPr marL="0" indent="0">
              <a:buNone/>
            </a:pPr>
            <a:r>
              <a:rPr lang="de-DE" dirty="0"/>
              <a:t>Das entspricht der Ganzheitlichkeit die sich im Begriff </a:t>
            </a:r>
            <a:r>
              <a:rPr lang="de-DE" dirty="0" err="1"/>
              <a:t>nephesh</a:t>
            </a:r>
            <a:r>
              <a:rPr lang="de-DE" dirty="0"/>
              <a:t> wiederfindet, das </a:t>
            </a:r>
            <a:r>
              <a:rPr lang="de-DE" dirty="0" err="1"/>
              <a:t>alttest</a:t>
            </a:r>
            <a:r>
              <a:rPr lang="de-DE" dirty="0"/>
              <a:t>. Wort für Seele / lebendiges Wesen, Mensch. </a:t>
            </a:r>
          </a:p>
          <a:p>
            <a:pPr marL="0" indent="0">
              <a:buNone/>
            </a:pPr>
            <a:endParaRPr lang="de-DE" dirty="0"/>
          </a:p>
          <a:p>
            <a:pPr marL="0" indent="0">
              <a:buNone/>
            </a:pPr>
            <a:endParaRPr lang="de-DE" dirty="0"/>
          </a:p>
          <a:p>
            <a:pPr marL="0" indent="0">
              <a:buNone/>
            </a:pPr>
            <a:endParaRPr lang="de-DE" dirty="0"/>
          </a:p>
        </p:txBody>
      </p:sp>
      <p:sp>
        <p:nvSpPr>
          <p:cNvPr id="4" name="Datumsplatzhalter 3"/>
          <p:cNvSpPr>
            <a:spLocks noGrp="1"/>
          </p:cNvSpPr>
          <p:nvPr>
            <p:ph type="dt" sz="half" idx="10"/>
          </p:nvPr>
        </p:nvSpPr>
        <p:spPr/>
        <p:txBody>
          <a:bodyPr/>
          <a:lstStyle/>
          <a:p>
            <a:fld id="{04A6B102-419F-4157-ABA3-EE10A9CB6773}" type="datetime1">
              <a:rPr lang="de-DE" smtClean="0"/>
              <a:pPr/>
              <a:t>23.05.22</a:t>
            </a:fld>
            <a:endParaRPr lang="de-DE"/>
          </a:p>
        </p:txBody>
      </p:sp>
      <p:sp>
        <p:nvSpPr>
          <p:cNvPr id="5" name="Foliennummernplatzhalter 4"/>
          <p:cNvSpPr>
            <a:spLocks noGrp="1"/>
          </p:cNvSpPr>
          <p:nvPr>
            <p:ph type="sldNum" sz="quarter" idx="12"/>
          </p:nvPr>
        </p:nvSpPr>
        <p:spPr/>
        <p:txBody>
          <a:bodyPr/>
          <a:lstStyle/>
          <a:p>
            <a:fld id="{CDEB2B1A-80F7-4048-AFD1-7DAE67B13CCE}" type="slidenum">
              <a:rPr lang="de-DE" smtClean="0"/>
              <a:pPr/>
              <a:t>23</a:t>
            </a:fld>
            <a:endParaRPr lang="de-DE"/>
          </a:p>
        </p:txBody>
      </p:sp>
      <p:sp>
        <p:nvSpPr>
          <p:cNvPr id="6" name="Fußzeilenplatzhalter 4">
            <a:extLst>
              <a:ext uri="{FF2B5EF4-FFF2-40B4-BE49-F238E27FC236}">
                <a16:creationId xmlns:a16="http://schemas.microsoft.com/office/drawing/2014/main" id="{78DA7B58-7CEA-8AAC-60CB-FC887F8A1877}"/>
              </a:ext>
            </a:extLst>
          </p:cNvPr>
          <p:cNvSpPr>
            <a:spLocks noGrp="1"/>
          </p:cNvSpPr>
          <p:nvPr>
            <p:ph type="ftr" sz="quarter" idx="11"/>
          </p:nvPr>
        </p:nvSpPr>
        <p:spPr>
          <a:xfrm>
            <a:off x="1403648" y="6356350"/>
            <a:ext cx="6480720" cy="365125"/>
          </a:xfrm>
        </p:spPr>
        <p:txBody>
          <a:bodyPr/>
          <a:lstStyle/>
          <a:p>
            <a:r>
              <a:rPr lang="de-DE" dirty="0"/>
              <a:t>Diakonie Impulstag Hanse    Das Leben berühren / Sterbebegleitung und Umgang mit Schwerkranke </a:t>
            </a:r>
          </a:p>
        </p:txBody>
      </p:sp>
    </p:spTree>
    <p:extLst>
      <p:ext uri="{BB962C8B-B14F-4D97-AF65-F5344CB8AC3E}">
        <p14:creationId xmlns:p14="http://schemas.microsoft.com/office/powerpoint/2010/main" val="18895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467544" y="1340768"/>
            <a:ext cx="8219256" cy="48330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3" name="Inhaltsplatzhalter 2"/>
          <p:cNvSpPr>
            <a:spLocks noGrp="1"/>
          </p:cNvSpPr>
          <p:nvPr>
            <p:ph idx="1"/>
          </p:nvPr>
        </p:nvSpPr>
        <p:spPr>
          <a:xfrm>
            <a:off x="611560" y="1539441"/>
            <a:ext cx="8075240" cy="4833020"/>
          </a:xfrm>
        </p:spPr>
        <p:txBody>
          <a:bodyPr>
            <a:normAutofit fontScale="92500" lnSpcReduction="20000"/>
          </a:bodyPr>
          <a:lstStyle/>
          <a:p>
            <a:pPr marL="0" indent="0">
              <a:buNone/>
            </a:pPr>
            <a:r>
              <a:rPr lang="de-DE" dirty="0"/>
              <a:t>Wie Wolff herausgearbeitet hat, bildet </a:t>
            </a:r>
            <a:r>
              <a:rPr lang="de-DE" i="1" dirty="0" err="1"/>
              <a:t>nephesh</a:t>
            </a:r>
            <a:r>
              <a:rPr lang="de-DE" i="1" dirty="0"/>
              <a:t> </a:t>
            </a:r>
            <a:r>
              <a:rPr lang="de-DE" dirty="0"/>
              <a:t>in sich selbst bereits ein holistisches Konzept, das eine große Bandbreite an Aspekten beinhaltet (vgl. Wolff, 2010 S. 33 ff), und ist nach „dem ganzheitlichen Verständnis des Menschen im AT (…) nicht ein besonderer Teil des Menschen“ (Jenni/Westermann, Bd2,  </a:t>
            </a:r>
            <a:r>
              <a:rPr lang="de-DE" dirty="0" err="1"/>
              <a:t>Sp</a:t>
            </a:r>
            <a:r>
              <a:rPr lang="de-DE" dirty="0"/>
              <a:t>. 88) sondern als gesamtes Lebewesen zu verstehen. Somit umfasst </a:t>
            </a:r>
            <a:r>
              <a:rPr lang="de-DE" i="1" dirty="0" err="1"/>
              <a:t>nephesh</a:t>
            </a:r>
            <a:r>
              <a:rPr lang="de-DE" dirty="0"/>
              <a:t> die gesamte Existenz des Menschen: seine Leiblichkeit, seine Emotionalität und sein Denken, seine Motivation, seine Hinfälligkeit sowie seine Sehnsucht nach der Transzendenz. </a:t>
            </a:r>
          </a:p>
          <a:p>
            <a:pPr marL="0" indent="0">
              <a:buNone/>
            </a:pPr>
            <a:endParaRPr lang="de-DE" dirty="0"/>
          </a:p>
        </p:txBody>
      </p:sp>
      <p:sp>
        <p:nvSpPr>
          <p:cNvPr id="4" name="Datumsplatzhalter 3"/>
          <p:cNvSpPr>
            <a:spLocks noGrp="1"/>
          </p:cNvSpPr>
          <p:nvPr>
            <p:ph type="dt" sz="half" idx="10"/>
          </p:nvPr>
        </p:nvSpPr>
        <p:spPr/>
        <p:txBody>
          <a:bodyPr/>
          <a:lstStyle/>
          <a:p>
            <a:fld id="{04A6B102-419F-4157-ABA3-EE10A9CB6773}" type="datetime1">
              <a:rPr lang="de-DE" smtClean="0"/>
              <a:pPr/>
              <a:t>23.05.22</a:t>
            </a:fld>
            <a:endParaRPr lang="de-DE"/>
          </a:p>
        </p:txBody>
      </p:sp>
      <p:sp>
        <p:nvSpPr>
          <p:cNvPr id="5" name="Foliennummernplatzhalter 4"/>
          <p:cNvSpPr>
            <a:spLocks noGrp="1"/>
          </p:cNvSpPr>
          <p:nvPr>
            <p:ph type="sldNum" sz="quarter" idx="12"/>
          </p:nvPr>
        </p:nvSpPr>
        <p:spPr/>
        <p:txBody>
          <a:bodyPr/>
          <a:lstStyle/>
          <a:p>
            <a:fld id="{CDEB2B1A-80F7-4048-AFD1-7DAE67B13CCE}" type="slidenum">
              <a:rPr lang="de-DE" smtClean="0"/>
              <a:pPr/>
              <a:t>24</a:t>
            </a:fld>
            <a:endParaRPr lang="de-DE"/>
          </a:p>
        </p:txBody>
      </p:sp>
      <p:sp>
        <p:nvSpPr>
          <p:cNvPr id="6" name="Fußzeilenplatzhalter 4">
            <a:extLst>
              <a:ext uri="{FF2B5EF4-FFF2-40B4-BE49-F238E27FC236}">
                <a16:creationId xmlns:a16="http://schemas.microsoft.com/office/drawing/2014/main" id="{78DA7B58-7CEA-8AAC-60CB-FC887F8A1877}"/>
              </a:ext>
            </a:extLst>
          </p:cNvPr>
          <p:cNvSpPr>
            <a:spLocks noGrp="1"/>
          </p:cNvSpPr>
          <p:nvPr>
            <p:ph type="ftr" sz="quarter" idx="11"/>
          </p:nvPr>
        </p:nvSpPr>
        <p:spPr>
          <a:xfrm>
            <a:off x="1403648" y="6356350"/>
            <a:ext cx="6480720" cy="365125"/>
          </a:xfrm>
        </p:spPr>
        <p:txBody>
          <a:bodyPr/>
          <a:lstStyle/>
          <a:p>
            <a:r>
              <a:rPr lang="de-DE" dirty="0"/>
              <a:t>Diakonie Impulstag Hanse    Das Leben berühren / Sterbebegleitung und Umgang mit Schwerkranke </a:t>
            </a:r>
          </a:p>
        </p:txBody>
      </p:sp>
    </p:spTree>
    <p:extLst>
      <p:ext uri="{BB962C8B-B14F-4D97-AF65-F5344CB8AC3E}">
        <p14:creationId xmlns:p14="http://schemas.microsoft.com/office/powerpoint/2010/main" val="4260890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467544" y="1340768"/>
            <a:ext cx="8280920" cy="48330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de-DE" sz="3200" dirty="0"/>
              <a:t>-&gt;  „</a:t>
            </a:r>
            <a:r>
              <a:rPr lang="de-DE" sz="3200" i="1" dirty="0"/>
              <a:t>Er rufe die </a:t>
            </a:r>
            <a:r>
              <a:rPr lang="de-DE" sz="3200" i="1" dirty="0">
                <a:highlight>
                  <a:srgbClr val="FFFF00"/>
                </a:highlight>
              </a:rPr>
              <a:t>Ältesten</a:t>
            </a:r>
            <a:r>
              <a:rPr lang="de-DE" sz="3200" i="1" dirty="0"/>
              <a:t> der Gemeinde zu sich, und sie mögen über ihm beten und ihn mit Öl salben im Namen des Herrn.</a:t>
            </a:r>
            <a:r>
              <a:rPr lang="de-DE" sz="3200" dirty="0"/>
              <a:t>“ </a:t>
            </a:r>
          </a:p>
          <a:p>
            <a:endParaRPr lang="de-DE" sz="2400" dirty="0"/>
          </a:p>
          <a:p>
            <a:r>
              <a:rPr lang="de-DE" sz="2400" dirty="0"/>
              <a:t>Älteste werden an mehreren Stellen im NT erwähnt haben eine besondere Leitungsfunktion in der frühen Kirche (angelehnt an die Ältesten in der jüdischen Synagoge).</a:t>
            </a:r>
          </a:p>
          <a:p>
            <a:r>
              <a:rPr lang="de-DE" sz="2400" dirty="0"/>
              <a:t>Es scheint sich um aktive, persönlich und geistlich reife und daher mit Vorbildcharakter behaftete Gemeindeleiter zu handeln, die sich aufgrund ihrer Erfahrung, Begabung und geistlichen Reife auszeichnen. </a:t>
            </a:r>
            <a:r>
              <a:rPr lang="de-DE" sz="3200" dirty="0"/>
              <a:t>	</a:t>
            </a:r>
            <a:endParaRPr lang="de-DE" dirty="0"/>
          </a:p>
        </p:txBody>
      </p:sp>
      <p:sp>
        <p:nvSpPr>
          <p:cNvPr id="4" name="Datumsplatzhalter 3"/>
          <p:cNvSpPr>
            <a:spLocks noGrp="1"/>
          </p:cNvSpPr>
          <p:nvPr>
            <p:ph type="dt" sz="half" idx="10"/>
          </p:nvPr>
        </p:nvSpPr>
        <p:spPr/>
        <p:txBody>
          <a:bodyPr/>
          <a:lstStyle/>
          <a:p>
            <a:fld id="{04A6B102-419F-4157-ABA3-EE10A9CB6773}" type="datetime1">
              <a:rPr lang="de-DE" smtClean="0"/>
              <a:pPr/>
              <a:t>23.05.22</a:t>
            </a:fld>
            <a:endParaRPr lang="de-DE"/>
          </a:p>
        </p:txBody>
      </p:sp>
      <p:sp>
        <p:nvSpPr>
          <p:cNvPr id="5" name="Foliennummernplatzhalter 4"/>
          <p:cNvSpPr>
            <a:spLocks noGrp="1"/>
          </p:cNvSpPr>
          <p:nvPr>
            <p:ph type="sldNum" sz="quarter" idx="12"/>
          </p:nvPr>
        </p:nvSpPr>
        <p:spPr/>
        <p:txBody>
          <a:bodyPr/>
          <a:lstStyle/>
          <a:p>
            <a:fld id="{CDEB2B1A-80F7-4048-AFD1-7DAE67B13CCE}" type="slidenum">
              <a:rPr lang="de-DE" smtClean="0"/>
              <a:pPr/>
              <a:t>25</a:t>
            </a:fld>
            <a:endParaRPr lang="de-DE"/>
          </a:p>
        </p:txBody>
      </p:sp>
      <p:sp>
        <p:nvSpPr>
          <p:cNvPr id="13" name="Fußzeilenplatzhalter 4">
            <a:extLst>
              <a:ext uri="{FF2B5EF4-FFF2-40B4-BE49-F238E27FC236}">
                <a16:creationId xmlns:a16="http://schemas.microsoft.com/office/drawing/2014/main" id="{5DF88563-00F5-7E05-D5DA-6325AD58AB66}"/>
              </a:ext>
            </a:extLst>
          </p:cNvPr>
          <p:cNvSpPr>
            <a:spLocks noGrp="1"/>
          </p:cNvSpPr>
          <p:nvPr>
            <p:ph type="ftr" sz="quarter" idx="11"/>
          </p:nvPr>
        </p:nvSpPr>
        <p:spPr>
          <a:xfrm>
            <a:off x="1403648" y="6356350"/>
            <a:ext cx="6480720" cy="365125"/>
          </a:xfrm>
        </p:spPr>
        <p:txBody>
          <a:bodyPr/>
          <a:lstStyle/>
          <a:p>
            <a:r>
              <a:rPr lang="de-DE" dirty="0"/>
              <a:t>Diakonie Impulstag Hanse    Das Leben berühren / Sterbebegleitung und Umgang mit Schwerkranke </a:t>
            </a:r>
          </a:p>
        </p:txBody>
      </p:sp>
    </p:spTree>
    <p:extLst>
      <p:ext uri="{BB962C8B-B14F-4D97-AF65-F5344CB8AC3E}">
        <p14:creationId xmlns:p14="http://schemas.microsoft.com/office/powerpoint/2010/main" val="3495121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467544" y="1340768"/>
            <a:ext cx="8280920" cy="48330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de-DE" sz="3200" dirty="0"/>
              <a:t>-&gt;  „</a:t>
            </a:r>
            <a:r>
              <a:rPr lang="de-DE" sz="3200" i="1" dirty="0"/>
              <a:t>Er rufe die </a:t>
            </a:r>
            <a:r>
              <a:rPr lang="de-DE" sz="3200" i="1" dirty="0">
                <a:highlight>
                  <a:srgbClr val="FFFF00"/>
                </a:highlight>
              </a:rPr>
              <a:t>Ältesten</a:t>
            </a:r>
            <a:r>
              <a:rPr lang="de-DE" sz="3200" i="1" dirty="0"/>
              <a:t> der Gemeinde zu sich, und sie mögen über ihm beten und ihn mit Öl salben im Namen des Herrn.</a:t>
            </a:r>
            <a:r>
              <a:rPr lang="de-DE" sz="3200" dirty="0"/>
              <a:t>“ </a:t>
            </a:r>
          </a:p>
          <a:p>
            <a:endParaRPr lang="de-DE" sz="2400" dirty="0"/>
          </a:p>
          <a:p>
            <a:r>
              <a:rPr lang="de-DE" sz="2400" dirty="0"/>
              <a:t>Dass Älteste eine besondere charismatische Begabung – wie z.B. Heilung – als Voraussetzung mitbringen müssten, ist abwegig und kann aus der vorliegenden Perikope nicht abgeleitet werden.</a:t>
            </a:r>
          </a:p>
          <a:p>
            <a:r>
              <a:rPr lang="de-DE" sz="2400" dirty="0"/>
              <a:t>-&gt; Füreinander im Gebet. </a:t>
            </a:r>
            <a:br>
              <a:rPr lang="de-DE" sz="2400" dirty="0"/>
            </a:br>
            <a:r>
              <a:rPr lang="de-DE" sz="2400" dirty="0"/>
              <a:t>-&gt; Der Kranke Imitiert das Treffen. </a:t>
            </a:r>
            <a:endParaRPr lang="de-DE" sz="3200" dirty="0"/>
          </a:p>
          <a:p>
            <a:pPr lvl="1"/>
            <a:r>
              <a:rPr lang="de-DE" sz="3200" dirty="0"/>
              <a:t>	</a:t>
            </a:r>
          </a:p>
          <a:p>
            <a:endParaRPr lang="de-DE" dirty="0"/>
          </a:p>
        </p:txBody>
      </p:sp>
      <p:sp>
        <p:nvSpPr>
          <p:cNvPr id="4" name="Datumsplatzhalter 3"/>
          <p:cNvSpPr>
            <a:spLocks noGrp="1"/>
          </p:cNvSpPr>
          <p:nvPr>
            <p:ph type="dt" sz="half" idx="10"/>
          </p:nvPr>
        </p:nvSpPr>
        <p:spPr/>
        <p:txBody>
          <a:bodyPr/>
          <a:lstStyle/>
          <a:p>
            <a:fld id="{04A6B102-419F-4157-ABA3-EE10A9CB6773}" type="datetime1">
              <a:rPr lang="de-DE" smtClean="0"/>
              <a:pPr/>
              <a:t>23.05.22</a:t>
            </a:fld>
            <a:endParaRPr lang="de-DE"/>
          </a:p>
        </p:txBody>
      </p:sp>
      <p:sp>
        <p:nvSpPr>
          <p:cNvPr id="5" name="Foliennummernplatzhalter 4"/>
          <p:cNvSpPr>
            <a:spLocks noGrp="1"/>
          </p:cNvSpPr>
          <p:nvPr>
            <p:ph type="sldNum" sz="quarter" idx="12"/>
          </p:nvPr>
        </p:nvSpPr>
        <p:spPr/>
        <p:txBody>
          <a:bodyPr/>
          <a:lstStyle/>
          <a:p>
            <a:fld id="{CDEB2B1A-80F7-4048-AFD1-7DAE67B13CCE}" type="slidenum">
              <a:rPr lang="de-DE" smtClean="0"/>
              <a:pPr/>
              <a:t>26</a:t>
            </a:fld>
            <a:endParaRPr lang="de-DE"/>
          </a:p>
        </p:txBody>
      </p:sp>
      <p:sp>
        <p:nvSpPr>
          <p:cNvPr id="13" name="Fußzeilenplatzhalter 4">
            <a:extLst>
              <a:ext uri="{FF2B5EF4-FFF2-40B4-BE49-F238E27FC236}">
                <a16:creationId xmlns:a16="http://schemas.microsoft.com/office/drawing/2014/main" id="{5DF88563-00F5-7E05-D5DA-6325AD58AB66}"/>
              </a:ext>
            </a:extLst>
          </p:cNvPr>
          <p:cNvSpPr>
            <a:spLocks noGrp="1"/>
          </p:cNvSpPr>
          <p:nvPr>
            <p:ph type="ftr" sz="quarter" idx="11"/>
          </p:nvPr>
        </p:nvSpPr>
        <p:spPr>
          <a:xfrm>
            <a:off x="1403648" y="6356350"/>
            <a:ext cx="6480720" cy="365125"/>
          </a:xfrm>
        </p:spPr>
        <p:txBody>
          <a:bodyPr/>
          <a:lstStyle/>
          <a:p>
            <a:r>
              <a:rPr lang="de-DE" dirty="0"/>
              <a:t>Diakonie Impulstag Hanse    Das Leben berühren / Sterbebegleitung und Umgang mit Schwerkranke </a:t>
            </a:r>
          </a:p>
        </p:txBody>
      </p:sp>
    </p:spTree>
    <p:extLst>
      <p:ext uri="{BB962C8B-B14F-4D97-AF65-F5344CB8AC3E}">
        <p14:creationId xmlns:p14="http://schemas.microsoft.com/office/powerpoint/2010/main" val="331569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467544" y="1340768"/>
            <a:ext cx="8280920" cy="48330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de-DE" sz="3200" dirty="0"/>
              <a:t>-&gt;  „</a:t>
            </a:r>
            <a:r>
              <a:rPr lang="de-DE" sz="3200" i="1" dirty="0"/>
              <a:t>Er rufe die Ältesten der Gemeinde zu sich, und sie mögen über ihm beten und </a:t>
            </a:r>
            <a:r>
              <a:rPr lang="de-DE" sz="3200" i="1" dirty="0">
                <a:highlight>
                  <a:srgbClr val="FFFF00"/>
                </a:highlight>
              </a:rPr>
              <a:t>ihn mit Öl salben</a:t>
            </a:r>
            <a:r>
              <a:rPr lang="de-DE" sz="3200" i="1" dirty="0"/>
              <a:t> im Namen des Herrn.</a:t>
            </a:r>
            <a:r>
              <a:rPr lang="de-DE" sz="3200" dirty="0"/>
              <a:t>“ </a:t>
            </a:r>
          </a:p>
          <a:p>
            <a:endParaRPr lang="de-DE" sz="2400" dirty="0"/>
          </a:p>
          <a:p>
            <a:r>
              <a:rPr lang="de-DE" sz="2400" dirty="0"/>
              <a:t>Dass Jak die Verwendung des Öls zur Wundversorgung, wie es in Lukas 10,34 beschrieben wird (Barmherzige Samariter), meint, ist unwahrscheinlich, da Jak allgemein von Krankheit spricht.</a:t>
            </a:r>
          </a:p>
          <a:p>
            <a:r>
              <a:rPr lang="de-DE" sz="2400" dirty="0"/>
              <a:t>In Jakobus scheint es eine besondere Form der göttlichen Zuwendung zu symbolisieren. </a:t>
            </a:r>
            <a:br>
              <a:rPr lang="de-DE" sz="2400" dirty="0"/>
            </a:br>
            <a:r>
              <a:rPr lang="de-DE" sz="2400" dirty="0"/>
              <a:t>Die Zentralle Rolle ist das Gebet der Ältesten. </a:t>
            </a:r>
            <a:endParaRPr lang="de-DE" dirty="0"/>
          </a:p>
        </p:txBody>
      </p:sp>
      <p:sp>
        <p:nvSpPr>
          <p:cNvPr id="4" name="Datumsplatzhalter 3"/>
          <p:cNvSpPr>
            <a:spLocks noGrp="1"/>
          </p:cNvSpPr>
          <p:nvPr>
            <p:ph type="dt" sz="half" idx="10"/>
          </p:nvPr>
        </p:nvSpPr>
        <p:spPr/>
        <p:txBody>
          <a:bodyPr/>
          <a:lstStyle/>
          <a:p>
            <a:fld id="{04A6B102-419F-4157-ABA3-EE10A9CB6773}" type="datetime1">
              <a:rPr lang="de-DE" smtClean="0"/>
              <a:pPr/>
              <a:t>23.05.22</a:t>
            </a:fld>
            <a:endParaRPr lang="de-DE"/>
          </a:p>
        </p:txBody>
      </p:sp>
      <p:sp>
        <p:nvSpPr>
          <p:cNvPr id="5" name="Foliennummernplatzhalter 4"/>
          <p:cNvSpPr>
            <a:spLocks noGrp="1"/>
          </p:cNvSpPr>
          <p:nvPr>
            <p:ph type="sldNum" sz="quarter" idx="12"/>
          </p:nvPr>
        </p:nvSpPr>
        <p:spPr/>
        <p:txBody>
          <a:bodyPr/>
          <a:lstStyle/>
          <a:p>
            <a:fld id="{CDEB2B1A-80F7-4048-AFD1-7DAE67B13CCE}" type="slidenum">
              <a:rPr lang="de-DE" smtClean="0"/>
              <a:pPr/>
              <a:t>27</a:t>
            </a:fld>
            <a:endParaRPr lang="de-DE"/>
          </a:p>
        </p:txBody>
      </p:sp>
      <p:sp>
        <p:nvSpPr>
          <p:cNvPr id="13" name="Fußzeilenplatzhalter 4">
            <a:extLst>
              <a:ext uri="{FF2B5EF4-FFF2-40B4-BE49-F238E27FC236}">
                <a16:creationId xmlns:a16="http://schemas.microsoft.com/office/drawing/2014/main" id="{5DF88563-00F5-7E05-D5DA-6325AD58AB66}"/>
              </a:ext>
            </a:extLst>
          </p:cNvPr>
          <p:cNvSpPr>
            <a:spLocks noGrp="1"/>
          </p:cNvSpPr>
          <p:nvPr>
            <p:ph type="ftr" sz="quarter" idx="11"/>
          </p:nvPr>
        </p:nvSpPr>
        <p:spPr>
          <a:xfrm>
            <a:off x="1403648" y="6356350"/>
            <a:ext cx="6480720" cy="365125"/>
          </a:xfrm>
        </p:spPr>
        <p:txBody>
          <a:bodyPr/>
          <a:lstStyle/>
          <a:p>
            <a:r>
              <a:rPr lang="de-DE" dirty="0"/>
              <a:t>Diakonie Impulstag Hanse    Das Leben berühren / Sterbebegleitung und Umgang mit Schwerkranke </a:t>
            </a:r>
          </a:p>
        </p:txBody>
      </p:sp>
    </p:spTree>
    <p:extLst>
      <p:ext uri="{BB962C8B-B14F-4D97-AF65-F5344CB8AC3E}">
        <p14:creationId xmlns:p14="http://schemas.microsoft.com/office/powerpoint/2010/main" val="6966910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467544" y="1340768"/>
            <a:ext cx="8280920" cy="48330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de-DE" sz="3200" dirty="0"/>
              <a:t>-&gt;  „</a:t>
            </a:r>
            <a:r>
              <a:rPr lang="de-DE" sz="3200" i="1" dirty="0"/>
              <a:t>Er rufe die Ältesten der Gemeinde zu sich, und sie mögen über ihm beten und </a:t>
            </a:r>
            <a:r>
              <a:rPr lang="de-DE" sz="3200" i="1" dirty="0">
                <a:highlight>
                  <a:srgbClr val="FFFF00"/>
                </a:highlight>
              </a:rPr>
              <a:t>ihn mit Öl salben</a:t>
            </a:r>
            <a:r>
              <a:rPr lang="de-DE" sz="3200" i="1" dirty="0"/>
              <a:t> im Namen des Herrn.</a:t>
            </a:r>
            <a:r>
              <a:rPr lang="de-DE" sz="3200" dirty="0"/>
              <a:t>“ </a:t>
            </a:r>
          </a:p>
          <a:p>
            <a:endParaRPr lang="de-DE" sz="2400" dirty="0"/>
          </a:p>
          <a:p>
            <a:pPr marL="342900" indent="-342900">
              <a:buFont typeface="Arial" panose="020B0604020202020204" pitchFamily="34" charset="0"/>
              <a:buChar char="•"/>
            </a:pPr>
            <a:r>
              <a:rPr lang="de-DE" sz="2400" dirty="0"/>
              <a:t>Wie die Salbung vollzogen werden soll, wird nicht weiter erklärt, auch das verwendete Verb </a:t>
            </a:r>
            <a:r>
              <a:rPr lang="el-GR" sz="2400" dirty="0" err="1"/>
              <a:t>ἀλείφω</a:t>
            </a:r>
            <a:r>
              <a:rPr lang="el-GR" sz="2400" dirty="0"/>
              <a:t> (</a:t>
            </a:r>
            <a:r>
              <a:rPr lang="de-DE" sz="2400" dirty="0" err="1"/>
              <a:t>aleipho</a:t>
            </a:r>
            <a:r>
              <a:rPr lang="de-DE" sz="2400" dirty="0"/>
              <a:t>) bedeutet im eigentlichen Sinne nicht mehr als salben oder bestreichen.</a:t>
            </a:r>
            <a:r>
              <a:rPr lang="de-DE" dirty="0"/>
              <a:t> </a:t>
            </a:r>
          </a:p>
          <a:p>
            <a:pPr marL="285750" indent="-285750">
              <a:buFont typeface="Arial" panose="020B0604020202020204" pitchFamily="34" charset="0"/>
              <a:buChar char="•"/>
            </a:pPr>
            <a:r>
              <a:rPr lang="de-DE" sz="2400" dirty="0"/>
              <a:t>Die Salbung ist nur Partizipial angehängt  </a:t>
            </a:r>
          </a:p>
          <a:p>
            <a:pPr marL="285750" indent="-285750">
              <a:buFont typeface="Arial" panose="020B0604020202020204" pitchFamily="34" charset="0"/>
              <a:buChar char="•"/>
            </a:pPr>
            <a:r>
              <a:rPr lang="de-DE" sz="2400" dirty="0"/>
              <a:t>Die Wirksamkeit des Gebets ist – wie schon bei der Rolle der Ältesten gezeigt wurde – unabhängig von der Person oder gar dem Öl, sondern auf die Macht Jesu zurückzuführen</a:t>
            </a:r>
          </a:p>
        </p:txBody>
      </p:sp>
      <p:sp>
        <p:nvSpPr>
          <p:cNvPr id="4" name="Datumsplatzhalter 3"/>
          <p:cNvSpPr>
            <a:spLocks noGrp="1"/>
          </p:cNvSpPr>
          <p:nvPr>
            <p:ph type="dt" sz="half" idx="10"/>
          </p:nvPr>
        </p:nvSpPr>
        <p:spPr/>
        <p:txBody>
          <a:bodyPr/>
          <a:lstStyle/>
          <a:p>
            <a:fld id="{04A6B102-419F-4157-ABA3-EE10A9CB6773}" type="datetime1">
              <a:rPr lang="de-DE" smtClean="0"/>
              <a:pPr/>
              <a:t>23.05.22</a:t>
            </a:fld>
            <a:endParaRPr lang="de-DE"/>
          </a:p>
        </p:txBody>
      </p:sp>
      <p:sp>
        <p:nvSpPr>
          <p:cNvPr id="5" name="Foliennummernplatzhalter 4"/>
          <p:cNvSpPr>
            <a:spLocks noGrp="1"/>
          </p:cNvSpPr>
          <p:nvPr>
            <p:ph type="sldNum" sz="quarter" idx="12"/>
          </p:nvPr>
        </p:nvSpPr>
        <p:spPr/>
        <p:txBody>
          <a:bodyPr/>
          <a:lstStyle/>
          <a:p>
            <a:fld id="{CDEB2B1A-80F7-4048-AFD1-7DAE67B13CCE}" type="slidenum">
              <a:rPr lang="de-DE" smtClean="0"/>
              <a:pPr/>
              <a:t>28</a:t>
            </a:fld>
            <a:endParaRPr lang="de-DE"/>
          </a:p>
        </p:txBody>
      </p:sp>
      <p:sp>
        <p:nvSpPr>
          <p:cNvPr id="13" name="Fußzeilenplatzhalter 4">
            <a:extLst>
              <a:ext uri="{FF2B5EF4-FFF2-40B4-BE49-F238E27FC236}">
                <a16:creationId xmlns:a16="http://schemas.microsoft.com/office/drawing/2014/main" id="{5DF88563-00F5-7E05-D5DA-6325AD58AB66}"/>
              </a:ext>
            </a:extLst>
          </p:cNvPr>
          <p:cNvSpPr>
            <a:spLocks noGrp="1"/>
          </p:cNvSpPr>
          <p:nvPr>
            <p:ph type="ftr" sz="quarter" idx="11"/>
          </p:nvPr>
        </p:nvSpPr>
        <p:spPr>
          <a:xfrm>
            <a:off x="1403648" y="6356350"/>
            <a:ext cx="6480720" cy="365125"/>
          </a:xfrm>
        </p:spPr>
        <p:txBody>
          <a:bodyPr/>
          <a:lstStyle/>
          <a:p>
            <a:r>
              <a:rPr lang="de-DE" dirty="0"/>
              <a:t>Diakonie Impulstag Hanse    Das Leben berühren / Sterbebegleitung und Umgang mit Schwerkranke </a:t>
            </a:r>
          </a:p>
        </p:txBody>
      </p:sp>
    </p:spTree>
    <p:extLst>
      <p:ext uri="{BB962C8B-B14F-4D97-AF65-F5344CB8AC3E}">
        <p14:creationId xmlns:p14="http://schemas.microsoft.com/office/powerpoint/2010/main" val="2936982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04A6B102-419F-4157-ABA3-EE10A9CB6773}" type="datetime1">
              <a:rPr lang="de-DE" smtClean="0"/>
              <a:pPr/>
              <a:t>23.05.22</a:t>
            </a:fld>
            <a:endParaRPr lang="de-DE" dirty="0"/>
          </a:p>
        </p:txBody>
      </p:sp>
      <p:sp>
        <p:nvSpPr>
          <p:cNvPr id="5" name="Foliennummernplatzhalter 4"/>
          <p:cNvSpPr>
            <a:spLocks noGrp="1"/>
          </p:cNvSpPr>
          <p:nvPr>
            <p:ph type="sldNum" sz="quarter" idx="12"/>
          </p:nvPr>
        </p:nvSpPr>
        <p:spPr/>
        <p:txBody>
          <a:bodyPr/>
          <a:lstStyle/>
          <a:p>
            <a:fld id="{CDEB2B1A-80F7-4048-AFD1-7DAE67B13CCE}" type="slidenum">
              <a:rPr lang="de-DE" smtClean="0"/>
              <a:pPr/>
              <a:t>2</a:t>
            </a:fld>
            <a:endParaRPr lang="de-DE" dirty="0"/>
          </a:p>
        </p:txBody>
      </p:sp>
      <p:pic>
        <p:nvPicPr>
          <p:cNvPr id="8" name="Grafik 3" descr="bibel.gif"/>
          <p:cNvPicPr>
            <a:picLocks noChangeAspect="1"/>
          </p:cNvPicPr>
          <p:nvPr/>
        </p:nvPicPr>
        <p:blipFill>
          <a:blip r:embed="rId3" cstate="print">
            <a:grayscl/>
          </a:blip>
          <a:stretch>
            <a:fillRect/>
          </a:stretch>
        </p:blipFill>
        <p:spPr>
          <a:xfrm>
            <a:off x="1763688" y="1700808"/>
            <a:ext cx="5112568" cy="4195125"/>
          </a:xfrm>
          <a:prstGeom prst="rect">
            <a:avLst/>
          </a:prstGeom>
        </p:spPr>
      </p:pic>
      <p:sp>
        <p:nvSpPr>
          <p:cNvPr id="7" name="Fußzeilenplatzhalter 4">
            <a:extLst>
              <a:ext uri="{FF2B5EF4-FFF2-40B4-BE49-F238E27FC236}">
                <a16:creationId xmlns:a16="http://schemas.microsoft.com/office/drawing/2014/main" id="{37D14F24-6DEA-F1C3-7AC9-6747EB814820}"/>
              </a:ext>
            </a:extLst>
          </p:cNvPr>
          <p:cNvSpPr>
            <a:spLocks noGrp="1"/>
          </p:cNvSpPr>
          <p:nvPr>
            <p:ph type="ftr" sz="quarter" idx="11"/>
          </p:nvPr>
        </p:nvSpPr>
        <p:spPr>
          <a:xfrm>
            <a:off x="1403648" y="6356350"/>
            <a:ext cx="6480720" cy="365125"/>
          </a:xfrm>
        </p:spPr>
        <p:txBody>
          <a:bodyPr/>
          <a:lstStyle/>
          <a:p>
            <a:r>
              <a:rPr lang="de-DE" dirty="0"/>
              <a:t>Diakonie Impulstag Hanse    Das Leben berühren / Sterbebegleitung und Umgang mit Schwerkranke </a:t>
            </a:r>
          </a:p>
        </p:txBody>
      </p:sp>
    </p:spTree>
    <p:extLst>
      <p:ext uri="{BB962C8B-B14F-4D97-AF65-F5344CB8AC3E}">
        <p14:creationId xmlns:p14="http://schemas.microsoft.com/office/powerpoint/2010/main" val="10119388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467544" y="1340768"/>
            <a:ext cx="8219256" cy="48330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3" name="Inhaltsplatzhalter 2"/>
          <p:cNvSpPr>
            <a:spLocks noGrp="1"/>
          </p:cNvSpPr>
          <p:nvPr>
            <p:ph idx="1"/>
          </p:nvPr>
        </p:nvSpPr>
        <p:spPr>
          <a:xfrm>
            <a:off x="611560" y="1539441"/>
            <a:ext cx="8075240" cy="4833020"/>
          </a:xfrm>
        </p:spPr>
        <p:txBody>
          <a:bodyPr>
            <a:normAutofit/>
          </a:bodyPr>
          <a:lstStyle/>
          <a:p>
            <a:r>
              <a:rPr lang="de-DE" dirty="0"/>
              <a:t>Jakobus 5 </a:t>
            </a:r>
            <a:r>
              <a:rPr lang="de-DE" baseline="30000" dirty="0"/>
              <a:t>15 </a:t>
            </a:r>
            <a:r>
              <a:rPr lang="de-DE" dirty="0"/>
              <a:t>Und das Gebet des Glaubens wird den Kranken </a:t>
            </a:r>
            <a:r>
              <a:rPr lang="de-DE" dirty="0" err="1"/>
              <a:t>retten</a:t>
            </a:r>
            <a:r>
              <a:rPr lang="de-DE" baseline="30000" dirty="0" err="1"/>
              <a:t>b</a:t>
            </a:r>
            <a:r>
              <a:rPr lang="de-DE" dirty="0"/>
              <a:t>, und der Herr wird ihn aufrichten, und wenn er Sünden begangen hat, wird ihm vergeben werden.</a:t>
            </a:r>
            <a:r>
              <a:rPr lang="de-DE" baseline="30000" dirty="0"/>
              <a:t> </a:t>
            </a:r>
          </a:p>
          <a:p>
            <a:r>
              <a:rPr lang="de-DE" dirty="0"/>
              <a:t>Jakobus 5</a:t>
            </a:r>
            <a:r>
              <a:rPr lang="de-DE" baseline="30000" dirty="0"/>
              <a:t> 16 </a:t>
            </a:r>
            <a:r>
              <a:rPr lang="de-DE" dirty="0"/>
              <a:t>Bekennt nun einander die Sünden und betet füreinander, damit ihr geheilt werdet! Viel vermag eines Gerechten Gebet in seiner Wirkung.  </a:t>
            </a:r>
          </a:p>
          <a:p>
            <a:endParaRPr lang="de-DE" dirty="0"/>
          </a:p>
        </p:txBody>
      </p:sp>
      <p:sp>
        <p:nvSpPr>
          <p:cNvPr id="4" name="Datumsplatzhalter 3"/>
          <p:cNvSpPr>
            <a:spLocks noGrp="1"/>
          </p:cNvSpPr>
          <p:nvPr>
            <p:ph type="dt" sz="half" idx="10"/>
          </p:nvPr>
        </p:nvSpPr>
        <p:spPr/>
        <p:txBody>
          <a:bodyPr/>
          <a:lstStyle/>
          <a:p>
            <a:fld id="{04A6B102-419F-4157-ABA3-EE10A9CB6773}" type="datetime1">
              <a:rPr lang="de-DE" smtClean="0"/>
              <a:pPr/>
              <a:t>23.05.22</a:t>
            </a:fld>
            <a:endParaRPr lang="de-DE"/>
          </a:p>
        </p:txBody>
      </p:sp>
      <p:sp>
        <p:nvSpPr>
          <p:cNvPr id="5" name="Foliennummernplatzhalter 4"/>
          <p:cNvSpPr>
            <a:spLocks noGrp="1"/>
          </p:cNvSpPr>
          <p:nvPr>
            <p:ph type="sldNum" sz="quarter" idx="12"/>
          </p:nvPr>
        </p:nvSpPr>
        <p:spPr/>
        <p:txBody>
          <a:bodyPr/>
          <a:lstStyle/>
          <a:p>
            <a:fld id="{CDEB2B1A-80F7-4048-AFD1-7DAE67B13CCE}" type="slidenum">
              <a:rPr lang="de-DE" smtClean="0"/>
              <a:pPr/>
              <a:t>29</a:t>
            </a:fld>
            <a:endParaRPr lang="de-DE"/>
          </a:p>
        </p:txBody>
      </p:sp>
      <p:sp>
        <p:nvSpPr>
          <p:cNvPr id="6" name="Fußzeilenplatzhalter 4">
            <a:extLst>
              <a:ext uri="{FF2B5EF4-FFF2-40B4-BE49-F238E27FC236}">
                <a16:creationId xmlns:a16="http://schemas.microsoft.com/office/drawing/2014/main" id="{8CB091A0-1586-D727-B823-AF5EA6A71C4A}"/>
              </a:ext>
            </a:extLst>
          </p:cNvPr>
          <p:cNvSpPr>
            <a:spLocks noGrp="1"/>
          </p:cNvSpPr>
          <p:nvPr>
            <p:ph type="ftr" sz="quarter" idx="11"/>
          </p:nvPr>
        </p:nvSpPr>
        <p:spPr>
          <a:xfrm>
            <a:off x="1403648" y="6356350"/>
            <a:ext cx="6480720" cy="365125"/>
          </a:xfrm>
        </p:spPr>
        <p:txBody>
          <a:bodyPr/>
          <a:lstStyle/>
          <a:p>
            <a:r>
              <a:rPr lang="de-DE" dirty="0"/>
              <a:t>Diakonie Impulstag Hanse    Das Leben berühren / Sterbebegleitung und Umgang mit Schwerkranke </a:t>
            </a:r>
          </a:p>
        </p:txBody>
      </p:sp>
    </p:spTree>
    <p:extLst>
      <p:ext uri="{BB962C8B-B14F-4D97-AF65-F5344CB8AC3E}">
        <p14:creationId xmlns:p14="http://schemas.microsoft.com/office/powerpoint/2010/main" val="168492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467544" y="1340768"/>
            <a:ext cx="8219256" cy="48330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3" name="Inhaltsplatzhalter 2"/>
          <p:cNvSpPr>
            <a:spLocks noGrp="1"/>
          </p:cNvSpPr>
          <p:nvPr>
            <p:ph idx="1"/>
          </p:nvPr>
        </p:nvSpPr>
        <p:spPr>
          <a:xfrm>
            <a:off x="611560" y="1539441"/>
            <a:ext cx="8075240" cy="4833020"/>
          </a:xfrm>
        </p:spPr>
        <p:txBody>
          <a:bodyPr>
            <a:normAutofit/>
          </a:bodyPr>
          <a:lstStyle/>
          <a:p>
            <a:pPr marL="0" indent="0">
              <a:buNone/>
            </a:pPr>
            <a:r>
              <a:rPr lang="de-DE" dirty="0"/>
              <a:t>Jakobus 5</a:t>
            </a:r>
            <a:r>
              <a:rPr lang="de-DE" baseline="30000" dirty="0"/>
              <a:t> 16 </a:t>
            </a:r>
            <a:r>
              <a:rPr lang="de-DE" sz="3600" dirty="0"/>
              <a:t>Bekennt nun einander die </a:t>
            </a:r>
            <a:r>
              <a:rPr lang="de-DE" sz="3600" dirty="0">
                <a:highlight>
                  <a:srgbClr val="FFFF00"/>
                </a:highlight>
              </a:rPr>
              <a:t>Sünden</a:t>
            </a:r>
            <a:r>
              <a:rPr lang="de-DE" sz="3600" dirty="0"/>
              <a:t> und betet füreinander, damit ihr geheilt werdet! </a:t>
            </a:r>
          </a:p>
          <a:p>
            <a:pPr marL="0" indent="0">
              <a:buNone/>
            </a:pPr>
            <a:r>
              <a:rPr lang="de-DE" dirty="0"/>
              <a:t>Es handelt sich ausdrücklich nicht um einen Kausalzusammenhang, bei dem Krankheit immer auf eine begangene Sünde zurückzuführen ist, sondern lediglich, dass es möglich sein kann. </a:t>
            </a:r>
          </a:p>
        </p:txBody>
      </p:sp>
      <p:sp>
        <p:nvSpPr>
          <p:cNvPr id="4" name="Datumsplatzhalter 3"/>
          <p:cNvSpPr>
            <a:spLocks noGrp="1"/>
          </p:cNvSpPr>
          <p:nvPr>
            <p:ph type="dt" sz="half" idx="10"/>
          </p:nvPr>
        </p:nvSpPr>
        <p:spPr/>
        <p:txBody>
          <a:bodyPr/>
          <a:lstStyle/>
          <a:p>
            <a:fld id="{04A6B102-419F-4157-ABA3-EE10A9CB6773}" type="datetime1">
              <a:rPr lang="de-DE" smtClean="0"/>
              <a:pPr/>
              <a:t>23.05.22</a:t>
            </a:fld>
            <a:endParaRPr lang="de-DE"/>
          </a:p>
        </p:txBody>
      </p:sp>
      <p:sp>
        <p:nvSpPr>
          <p:cNvPr id="5" name="Foliennummernplatzhalter 4"/>
          <p:cNvSpPr>
            <a:spLocks noGrp="1"/>
          </p:cNvSpPr>
          <p:nvPr>
            <p:ph type="sldNum" sz="quarter" idx="12"/>
          </p:nvPr>
        </p:nvSpPr>
        <p:spPr/>
        <p:txBody>
          <a:bodyPr/>
          <a:lstStyle/>
          <a:p>
            <a:fld id="{CDEB2B1A-80F7-4048-AFD1-7DAE67B13CCE}" type="slidenum">
              <a:rPr lang="de-DE" smtClean="0"/>
              <a:pPr/>
              <a:t>30</a:t>
            </a:fld>
            <a:endParaRPr lang="de-DE"/>
          </a:p>
        </p:txBody>
      </p:sp>
      <p:sp>
        <p:nvSpPr>
          <p:cNvPr id="6" name="Fußzeilenplatzhalter 4">
            <a:extLst>
              <a:ext uri="{FF2B5EF4-FFF2-40B4-BE49-F238E27FC236}">
                <a16:creationId xmlns:a16="http://schemas.microsoft.com/office/drawing/2014/main" id="{78DA7B58-7CEA-8AAC-60CB-FC887F8A1877}"/>
              </a:ext>
            </a:extLst>
          </p:cNvPr>
          <p:cNvSpPr>
            <a:spLocks noGrp="1"/>
          </p:cNvSpPr>
          <p:nvPr>
            <p:ph type="ftr" sz="quarter" idx="11"/>
          </p:nvPr>
        </p:nvSpPr>
        <p:spPr>
          <a:xfrm>
            <a:off x="1403648" y="6356350"/>
            <a:ext cx="6480720" cy="365125"/>
          </a:xfrm>
        </p:spPr>
        <p:txBody>
          <a:bodyPr/>
          <a:lstStyle/>
          <a:p>
            <a:r>
              <a:rPr lang="de-DE" dirty="0"/>
              <a:t>Diakonie Impulstag Hanse    Das Leben berühren / Sterbebegleitung und Umgang mit Schwerkranke </a:t>
            </a:r>
          </a:p>
        </p:txBody>
      </p:sp>
    </p:spTree>
    <p:extLst>
      <p:ext uri="{BB962C8B-B14F-4D97-AF65-F5344CB8AC3E}">
        <p14:creationId xmlns:p14="http://schemas.microsoft.com/office/powerpoint/2010/main" val="152303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467544" y="1340768"/>
            <a:ext cx="8219256" cy="48330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3" name="Inhaltsplatzhalter 2"/>
          <p:cNvSpPr>
            <a:spLocks noGrp="1"/>
          </p:cNvSpPr>
          <p:nvPr>
            <p:ph idx="1"/>
          </p:nvPr>
        </p:nvSpPr>
        <p:spPr>
          <a:xfrm>
            <a:off x="611560" y="1539441"/>
            <a:ext cx="8075240" cy="4833020"/>
          </a:xfrm>
        </p:spPr>
        <p:txBody>
          <a:bodyPr>
            <a:normAutofit/>
          </a:bodyPr>
          <a:lstStyle/>
          <a:p>
            <a:pPr marL="0" indent="0">
              <a:buNone/>
            </a:pPr>
            <a:r>
              <a:rPr lang="de-DE" dirty="0"/>
              <a:t>Jakobus 5</a:t>
            </a:r>
            <a:r>
              <a:rPr lang="de-DE" baseline="30000" dirty="0"/>
              <a:t> 16 </a:t>
            </a:r>
            <a:r>
              <a:rPr lang="de-DE" sz="3600" dirty="0"/>
              <a:t>Bekennt nun einander die </a:t>
            </a:r>
            <a:r>
              <a:rPr lang="de-DE" sz="3600" dirty="0">
                <a:highlight>
                  <a:srgbClr val="FFFF00"/>
                </a:highlight>
              </a:rPr>
              <a:t>Sünden</a:t>
            </a:r>
            <a:r>
              <a:rPr lang="de-DE" sz="3600" dirty="0"/>
              <a:t> und betet füreinander, damit ihr geheilt werdet! </a:t>
            </a:r>
          </a:p>
          <a:p>
            <a:pPr marL="0" indent="0">
              <a:buNone/>
            </a:pPr>
            <a:r>
              <a:rPr lang="de-DE" dirty="0"/>
              <a:t>Trotzdem ist das ausgesprochene Sündenbekenntnis dabei ein optional wichtiger Bestandteil auf dem Weg zur erfahrbaren Heilung (1 </a:t>
            </a:r>
            <a:r>
              <a:rPr lang="de-DE" dirty="0" err="1"/>
              <a:t>Joh</a:t>
            </a:r>
            <a:r>
              <a:rPr lang="de-DE" dirty="0"/>
              <a:t> 1,9) weil es um die Gesamtheit des Menschen geht (</a:t>
            </a:r>
            <a:r>
              <a:rPr lang="de-DE" dirty="0" err="1"/>
              <a:t>Nephesh</a:t>
            </a:r>
            <a:r>
              <a:rPr lang="de-DE" dirty="0"/>
              <a:t>). </a:t>
            </a:r>
          </a:p>
        </p:txBody>
      </p:sp>
      <p:sp>
        <p:nvSpPr>
          <p:cNvPr id="4" name="Datumsplatzhalter 3"/>
          <p:cNvSpPr>
            <a:spLocks noGrp="1"/>
          </p:cNvSpPr>
          <p:nvPr>
            <p:ph type="dt" sz="half" idx="10"/>
          </p:nvPr>
        </p:nvSpPr>
        <p:spPr/>
        <p:txBody>
          <a:bodyPr/>
          <a:lstStyle/>
          <a:p>
            <a:fld id="{04A6B102-419F-4157-ABA3-EE10A9CB6773}" type="datetime1">
              <a:rPr lang="de-DE" smtClean="0"/>
              <a:pPr/>
              <a:t>23.05.22</a:t>
            </a:fld>
            <a:endParaRPr lang="de-DE"/>
          </a:p>
        </p:txBody>
      </p:sp>
      <p:sp>
        <p:nvSpPr>
          <p:cNvPr id="5" name="Foliennummernplatzhalter 4"/>
          <p:cNvSpPr>
            <a:spLocks noGrp="1"/>
          </p:cNvSpPr>
          <p:nvPr>
            <p:ph type="sldNum" sz="quarter" idx="12"/>
          </p:nvPr>
        </p:nvSpPr>
        <p:spPr/>
        <p:txBody>
          <a:bodyPr/>
          <a:lstStyle/>
          <a:p>
            <a:fld id="{CDEB2B1A-80F7-4048-AFD1-7DAE67B13CCE}" type="slidenum">
              <a:rPr lang="de-DE" smtClean="0"/>
              <a:pPr/>
              <a:t>31</a:t>
            </a:fld>
            <a:endParaRPr lang="de-DE"/>
          </a:p>
        </p:txBody>
      </p:sp>
      <p:sp>
        <p:nvSpPr>
          <p:cNvPr id="6" name="Fußzeilenplatzhalter 4">
            <a:extLst>
              <a:ext uri="{FF2B5EF4-FFF2-40B4-BE49-F238E27FC236}">
                <a16:creationId xmlns:a16="http://schemas.microsoft.com/office/drawing/2014/main" id="{78DA7B58-7CEA-8AAC-60CB-FC887F8A1877}"/>
              </a:ext>
            </a:extLst>
          </p:cNvPr>
          <p:cNvSpPr>
            <a:spLocks noGrp="1"/>
          </p:cNvSpPr>
          <p:nvPr>
            <p:ph type="ftr" sz="quarter" idx="11"/>
          </p:nvPr>
        </p:nvSpPr>
        <p:spPr>
          <a:xfrm>
            <a:off x="1403648" y="6356350"/>
            <a:ext cx="6480720" cy="365125"/>
          </a:xfrm>
        </p:spPr>
        <p:txBody>
          <a:bodyPr/>
          <a:lstStyle/>
          <a:p>
            <a:r>
              <a:rPr lang="de-DE" dirty="0"/>
              <a:t>Diakonie Impulstag Hanse    Das Leben berühren / Sterbebegleitung und Umgang mit Schwerkranke </a:t>
            </a:r>
          </a:p>
        </p:txBody>
      </p:sp>
    </p:spTree>
    <p:extLst>
      <p:ext uri="{BB962C8B-B14F-4D97-AF65-F5344CB8AC3E}">
        <p14:creationId xmlns:p14="http://schemas.microsoft.com/office/powerpoint/2010/main" val="330136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467544" y="1340768"/>
            <a:ext cx="8219256" cy="48330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3" name="Inhaltsplatzhalter 2"/>
          <p:cNvSpPr>
            <a:spLocks noGrp="1"/>
          </p:cNvSpPr>
          <p:nvPr>
            <p:ph idx="1"/>
          </p:nvPr>
        </p:nvSpPr>
        <p:spPr>
          <a:xfrm>
            <a:off x="611560" y="1539441"/>
            <a:ext cx="8075240" cy="4833020"/>
          </a:xfrm>
        </p:spPr>
        <p:txBody>
          <a:bodyPr>
            <a:normAutofit fontScale="92500" lnSpcReduction="20000"/>
          </a:bodyPr>
          <a:lstStyle/>
          <a:p>
            <a:pPr marL="0" indent="0">
              <a:buNone/>
            </a:pPr>
            <a:r>
              <a:rPr lang="de-DE" dirty="0"/>
              <a:t>Jakobus 5</a:t>
            </a:r>
            <a:r>
              <a:rPr lang="de-DE" baseline="30000" dirty="0"/>
              <a:t> 16 </a:t>
            </a:r>
            <a:r>
              <a:rPr lang="de-DE" sz="3600" dirty="0"/>
              <a:t>Bekennt nun einander die </a:t>
            </a:r>
            <a:r>
              <a:rPr lang="de-DE" sz="3600" dirty="0">
                <a:highlight>
                  <a:srgbClr val="FFFF00"/>
                </a:highlight>
              </a:rPr>
              <a:t>Sünden</a:t>
            </a:r>
            <a:r>
              <a:rPr lang="de-DE" sz="3600" dirty="0"/>
              <a:t> und betet füreinander, damit ihr geheilt werdet! </a:t>
            </a:r>
          </a:p>
          <a:p>
            <a:pPr marL="0" indent="0">
              <a:buNone/>
            </a:pPr>
            <a:r>
              <a:rPr lang="de-DE" dirty="0"/>
              <a:t>- Es geht darum mögliche Ursachen bzw. Hindernisse aus dem Weg zu räumen die einer Heilung im Weg stehen.  Erkennen, benennen und bekennen, auch die eigenen Schuld hilft um loslassen zu können und Raum für Heilung öffnen. </a:t>
            </a:r>
            <a:br>
              <a:rPr lang="de-DE" dirty="0"/>
            </a:br>
            <a:r>
              <a:rPr lang="de-DE" dirty="0"/>
              <a:t>- Sündenbekenntnis und Heilungsgebet sind dabei nicht an ein bestimmtes Amt gebunden oder auf die Ältesten begrenzt, sondern wird der ganzen Gemeinde nahegelegt (V16).109</a:t>
            </a:r>
          </a:p>
        </p:txBody>
      </p:sp>
      <p:sp>
        <p:nvSpPr>
          <p:cNvPr id="4" name="Datumsplatzhalter 3"/>
          <p:cNvSpPr>
            <a:spLocks noGrp="1"/>
          </p:cNvSpPr>
          <p:nvPr>
            <p:ph type="dt" sz="half" idx="10"/>
          </p:nvPr>
        </p:nvSpPr>
        <p:spPr/>
        <p:txBody>
          <a:bodyPr/>
          <a:lstStyle/>
          <a:p>
            <a:fld id="{04A6B102-419F-4157-ABA3-EE10A9CB6773}" type="datetime1">
              <a:rPr lang="de-DE" smtClean="0"/>
              <a:pPr/>
              <a:t>23.05.22</a:t>
            </a:fld>
            <a:endParaRPr lang="de-DE"/>
          </a:p>
        </p:txBody>
      </p:sp>
      <p:sp>
        <p:nvSpPr>
          <p:cNvPr id="5" name="Foliennummernplatzhalter 4"/>
          <p:cNvSpPr>
            <a:spLocks noGrp="1"/>
          </p:cNvSpPr>
          <p:nvPr>
            <p:ph type="sldNum" sz="quarter" idx="12"/>
          </p:nvPr>
        </p:nvSpPr>
        <p:spPr/>
        <p:txBody>
          <a:bodyPr/>
          <a:lstStyle/>
          <a:p>
            <a:fld id="{CDEB2B1A-80F7-4048-AFD1-7DAE67B13CCE}" type="slidenum">
              <a:rPr lang="de-DE" smtClean="0"/>
              <a:pPr/>
              <a:t>32</a:t>
            </a:fld>
            <a:endParaRPr lang="de-DE"/>
          </a:p>
        </p:txBody>
      </p:sp>
      <p:sp>
        <p:nvSpPr>
          <p:cNvPr id="6" name="Fußzeilenplatzhalter 4">
            <a:extLst>
              <a:ext uri="{FF2B5EF4-FFF2-40B4-BE49-F238E27FC236}">
                <a16:creationId xmlns:a16="http://schemas.microsoft.com/office/drawing/2014/main" id="{78DA7B58-7CEA-8AAC-60CB-FC887F8A1877}"/>
              </a:ext>
            </a:extLst>
          </p:cNvPr>
          <p:cNvSpPr>
            <a:spLocks noGrp="1"/>
          </p:cNvSpPr>
          <p:nvPr>
            <p:ph type="ftr" sz="quarter" idx="11"/>
          </p:nvPr>
        </p:nvSpPr>
        <p:spPr>
          <a:xfrm>
            <a:off x="1403648" y="6356350"/>
            <a:ext cx="6480720" cy="365125"/>
          </a:xfrm>
        </p:spPr>
        <p:txBody>
          <a:bodyPr/>
          <a:lstStyle/>
          <a:p>
            <a:r>
              <a:rPr lang="de-DE" dirty="0"/>
              <a:t>Diakonie Impulstag Hanse    Das Leben berühren / Sterbebegleitung und Umgang mit Schwerkranke </a:t>
            </a:r>
          </a:p>
        </p:txBody>
      </p:sp>
    </p:spTree>
    <p:extLst>
      <p:ext uri="{BB962C8B-B14F-4D97-AF65-F5344CB8AC3E}">
        <p14:creationId xmlns:p14="http://schemas.microsoft.com/office/powerpoint/2010/main" val="231368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467544" y="1340768"/>
            <a:ext cx="8219256" cy="48330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3" name="Inhaltsplatzhalter 2"/>
          <p:cNvSpPr>
            <a:spLocks noGrp="1"/>
          </p:cNvSpPr>
          <p:nvPr>
            <p:ph idx="1"/>
          </p:nvPr>
        </p:nvSpPr>
        <p:spPr>
          <a:xfrm>
            <a:off x="611560" y="1539441"/>
            <a:ext cx="8075240" cy="4833020"/>
          </a:xfrm>
        </p:spPr>
        <p:txBody>
          <a:bodyPr>
            <a:normAutofit fontScale="92500" lnSpcReduction="20000"/>
          </a:bodyPr>
          <a:lstStyle/>
          <a:p>
            <a:pPr marL="0" indent="0">
              <a:buNone/>
            </a:pPr>
            <a:r>
              <a:rPr lang="de-DE" dirty="0"/>
              <a:t>Sünden persönlicher Art sollen allein Christus, dem einzigen Mittler zwischen Gott und den Menschen, bekannt werden. Denn wenn jemand sündigt, so haben wir einen Fürsprecher bei dem Vater, Jesus Christus, der gerecht ist" (I Johannes 2,1). Jede Sünde ist eine </a:t>
            </a:r>
            <a:r>
              <a:rPr lang="de-DE" dirty="0" err="1"/>
              <a:t>Mißachtung</a:t>
            </a:r>
            <a:r>
              <a:rPr lang="de-DE" dirty="0"/>
              <a:t> Gottes und soll deshalb ihm - durch Christus - bekannt werden. Jede offensichtliche Sünde aber sollte auch entsprechend offen bekannt werden. An einem Mitmenschen begangenes Unrecht sollte auch diesem gegenüber bereinigt werden. EGW: Gemeinschaft mit Gott S. 183</a:t>
            </a:r>
          </a:p>
          <a:p>
            <a:endParaRPr lang="de-DE" dirty="0"/>
          </a:p>
        </p:txBody>
      </p:sp>
      <p:sp>
        <p:nvSpPr>
          <p:cNvPr id="4" name="Datumsplatzhalter 3"/>
          <p:cNvSpPr>
            <a:spLocks noGrp="1"/>
          </p:cNvSpPr>
          <p:nvPr>
            <p:ph type="dt" sz="half" idx="10"/>
          </p:nvPr>
        </p:nvSpPr>
        <p:spPr/>
        <p:txBody>
          <a:bodyPr/>
          <a:lstStyle/>
          <a:p>
            <a:fld id="{04A6B102-419F-4157-ABA3-EE10A9CB6773}" type="datetime1">
              <a:rPr lang="de-DE" smtClean="0"/>
              <a:pPr/>
              <a:t>23.05.22</a:t>
            </a:fld>
            <a:endParaRPr lang="de-DE"/>
          </a:p>
        </p:txBody>
      </p:sp>
      <p:sp>
        <p:nvSpPr>
          <p:cNvPr id="5" name="Foliennummernplatzhalter 4"/>
          <p:cNvSpPr>
            <a:spLocks noGrp="1"/>
          </p:cNvSpPr>
          <p:nvPr>
            <p:ph type="sldNum" sz="quarter" idx="12"/>
          </p:nvPr>
        </p:nvSpPr>
        <p:spPr/>
        <p:txBody>
          <a:bodyPr/>
          <a:lstStyle/>
          <a:p>
            <a:fld id="{CDEB2B1A-80F7-4048-AFD1-7DAE67B13CCE}" type="slidenum">
              <a:rPr lang="de-DE" smtClean="0"/>
              <a:pPr/>
              <a:t>33</a:t>
            </a:fld>
            <a:endParaRPr lang="de-DE"/>
          </a:p>
        </p:txBody>
      </p:sp>
      <p:sp>
        <p:nvSpPr>
          <p:cNvPr id="6" name="Fußzeilenplatzhalter 4">
            <a:extLst>
              <a:ext uri="{FF2B5EF4-FFF2-40B4-BE49-F238E27FC236}">
                <a16:creationId xmlns:a16="http://schemas.microsoft.com/office/drawing/2014/main" id="{8CB091A0-1586-D727-B823-AF5EA6A71C4A}"/>
              </a:ext>
            </a:extLst>
          </p:cNvPr>
          <p:cNvSpPr>
            <a:spLocks noGrp="1"/>
          </p:cNvSpPr>
          <p:nvPr>
            <p:ph type="ftr" sz="quarter" idx="11"/>
          </p:nvPr>
        </p:nvSpPr>
        <p:spPr>
          <a:xfrm>
            <a:off x="1403648" y="6356350"/>
            <a:ext cx="6480720" cy="365125"/>
          </a:xfrm>
        </p:spPr>
        <p:txBody>
          <a:bodyPr/>
          <a:lstStyle/>
          <a:p>
            <a:r>
              <a:rPr lang="de-DE" dirty="0"/>
              <a:t>Diakonie Impulstag Hanse    Das Leben berühren / Sterbebegleitung und Umgang mit Schwerkranke </a:t>
            </a:r>
          </a:p>
        </p:txBody>
      </p:sp>
    </p:spTree>
    <p:extLst>
      <p:ext uri="{BB962C8B-B14F-4D97-AF65-F5344CB8AC3E}">
        <p14:creationId xmlns:p14="http://schemas.microsoft.com/office/powerpoint/2010/main" val="726095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467544" y="1340768"/>
            <a:ext cx="8219256" cy="48330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3" name="Inhaltsplatzhalter 2"/>
          <p:cNvSpPr>
            <a:spLocks noGrp="1"/>
          </p:cNvSpPr>
          <p:nvPr>
            <p:ph idx="1"/>
          </p:nvPr>
        </p:nvSpPr>
        <p:spPr>
          <a:xfrm>
            <a:off x="611560" y="1539441"/>
            <a:ext cx="8075240" cy="4833020"/>
          </a:xfrm>
        </p:spPr>
        <p:txBody>
          <a:bodyPr>
            <a:normAutofit/>
          </a:bodyPr>
          <a:lstStyle/>
          <a:p>
            <a:pPr marL="0" indent="0">
              <a:buNone/>
            </a:pPr>
            <a:r>
              <a:rPr lang="de-DE" sz="3000" dirty="0"/>
              <a:t>Jakobus 5 </a:t>
            </a:r>
            <a:r>
              <a:rPr lang="de-DE" sz="3000" baseline="30000" dirty="0"/>
              <a:t>15 </a:t>
            </a:r>
            <a:r>
              <a:rPr lang="de-DE" sz="3000" dirty="0"/>
              <a:t>Und </a:t>
            </a:r>
            <a:r>
              <a:rPr lang="de-DE" sz="3000" dirty="0">
                <a:highlight>
                  <a:srgbClr val="FFFF00"/>
                </a:highlight>
              </a:rPr>
              <a:t>das Gebet des Glaubens </a:t>
            </a:r>
            <a:r>
              <a:rPr lang="de-DE" sz="3000" dirty="0"/>
              <a:t>wird den Kranken retten.</a:t>
            </a:r>
          </a:p>
          <a:p>
            <a:pPr marL="0" indent="0">
              <a:buNone/>
            </a:pPr>
            <a:r>
              <a:rPr lang="de-DE" sz="3000" dirty="0"/>
              <a:t>Viel vermag eines </a:t>
            </a:r>
            <a:r>
              <a:rPr lang="de-DE" sz="3000" dirty="0">
                <a:highlight>
                  <a:srgbClr val="FFFF00"/>
                </a:highlight>
              </a:rPr>
              <a:t>Gerechten Gebet </a:t>
            </a:r>
            <a:r>
              <a:rPr lang="de-DE" sz="3000" dirty="0"/>
              <a:t>in seiner Wirkung.  </a:t>
            </a:r>
          </a:p>
          <a:p>
            <a:pPr marL="0" indent="0">
              <a:buNone/>
            </a:pPr>
            <a:endParaRPr lang="de-DE" sz="3000" baseline="30000" dirty="0"/>
          </a:p>
          <a:p>
            <a:pPr marL="0" indent="0">
              <a:buNone/>
            </a:pPr>
            <a:r>
              <a:rPr lang="de-DE" sz="3000" baseline="30000" dirty="0"/>
              <a:t> 17 </a:t>
            </a:r>
            <a:r>
              <a:rPr lang="de-DE" sz="3000" dirty="0"/>
              <a:t>Elia war ein Mensch von gleichen Gemüts-bewegungen wie wir; und er </a:t>
            </a:r>
            <a:r>
              <a:rPr lang="de-DE" sz="3000" dirty="0">
                <a:highlight>
                  <a:srgbClr val="FFFF00"/>
                </a:highlight>
              </a:rPr>
              <a:t>betete inständig</a:t>
            </a:r>
            <a:r>
              <a:rPr lang="de-DE" sz="3000" dirty="0"/>
              <a:t>, </a:t>
            </a:r>
            <a:r>
              <a:rPr lang="de-DE" sz="3000" dirty="0" err="1"/>
              <a:t>daß</a:t>
            </a:r>
            <a:r>
              <a:rPr lang="de-DE" sz="3000" dirty="0"/>
              <a:t> es nicht regnen möge, und es regnete nicht auf der Erde drei Jahre und sechs Monate.</a:t>
            </a:r>
          </a:p>
          <a:p>
            <a:endParaRPr lang="de-DE" dirty="0"/>
          </a:p>
          <a:p>
            <a:endParaRPr lang="de-DE" dirty="0"/>
          </a:p>
        </p:txBody>
      </p:sp>
      <p:sp>
        <p:nvSpPr>
          <p:cNvPr id="4" name="Datumsplatzhalter 3"/>
          <p:cNvSpPr>
            <a:spLocks noGrp="1"/>
          </p:cNvSpPr>
          <p:nvPr>
            <p:ph type="dt" sz="half" idx="10"/>
          </p:nvPr>
        </p:nvSpPr>
        <p:spPr/>
        <p:txBody>
          <a:bodyPr/>
          <a:lstStyle/>
          <a:p>
            <a:fld id="{04A6B102-419F-4157-ABA3-EE10A9CB6773}" type="datetime1">
              <a:rPr lang="de-DE" smtClean="0"/>
              <a:pPr/>
              <a:t>23.05.22</a:t>
            </a:fld>
            <a:endParaRPr lang="de-DE"/>
          </a:p>
        </p:txBody>
      </p:sp>
      <p:sp>
        <p:nvSpPr>
          <p:cNvPr id="5" name="Foliennummernplatzhalter 4"/>
          <p:cNvSpPr>
            <a:spLocks noGrp="1"/>
          </p:cNvSpPr>
          <p:nvPr>
            <p:ph type="sldNum" sz="quarter" idx="12"/>
          </p:nvPr>
        </p:nvSpPr>
        <p:spPr/>
        <p:txBody>
          <a:bodyPr/>
          <a:lstStyle/>
          <a:p>
            <a:fld id="{CDEB2B1A-80F7-4048-AFD1-7DAE67B13CCE}" type="slidenum">
              <a:rPr lang="de-DE" smtClean="0"/>
              <a:pPr/>
              <a:t>34</a:t>
            </a:fld>
            <a:endParaRPr lang="de-DE"/>
          </a:p>
        </p:txBody>
      </p:sp>
      <p:sp>
        <p:nvSpPr>
          <p:cNvPr id="6" name="Fußzeilenplatzhalter 4">
            <a:extLst>
              <a:ext uri="{FF2B5EF4-FFF2-40B4-BE49-F238E27FC236}">
                <a16:creationId xmlns:a16="http://schemas.microsoft.com/office/drawing/2014/main" id="{8CB091A0-1586-D727-B823-AF5EA6A71C4A}"/>
              </a:ext>
            </a:extLst>
          </p:cNvPr>
          <p:cNvSpPr>
            <a:spLocks noGrp="1"/>
          </p:cNvSpPr>
          <p:nvPr>
            <p:ph type="ftr" sz="quarter" idx="11"/>
          </p:nvPr>
        </p:nvSpPr>
        <p:spPr>
          <a:xfrm>
            <a:off x="1403648" y="6356350"/>
            <a:ext cx="6480720" cy="365125"/>
          </a:xfrm>
        </p:spPr>
        <p:txBody>
          <a:bodyPr/>
          <a:lstStyle/>
          <a:p>
            <a:r>
              <a:rPr lang="de-DE" dirty="0"/>
              <a:t>Diakonie Impulstag Hanse    Das Leben berühren / Sterbebegleitung und Umgang mit Schwerkranke </a:t>
            </a:r>
          </a:p>
        </p:txBody>
      </p:sp>
      <p:sp>
        <p:nvSpPr>
          <p:cNvPr id="8" name="Rechteck 7">
            <a:extLst>
              <a:ext uri="{FF2B5EF4-FFF2-40B4-BE49-F238E27FC236}">
                <a16:creationId xmlns:a16="http://schemas.microsoft.com/office/drawing/2014/main" id="{916758E1-719A-E62D-47F1-5F8E89606909}"/>
              </a:ext>
            </a:extLst>
          </p:cNvPr>
          <p:cNvSpPr/>
          <p:nvPr/>
        </p:nvSpPr>
        <p:spPr>
          <a:xfrm>
            <a:off x="467544" y="1340768"/>
            <a:ext cx="8280920" cy="48330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de-DE" sz="3200" dirty="0"/>
              <a:t>-&gt;  ... </a:t>
            </a:r>
            <a:r>
              <a:rPr lang="de-DE" sz="3200" i="1" dirty="0"/>
              <a:t>Leidet jemand (V.13)  ... Ist jemand krank (V14) ... </a:t>
            </a:r>
            <a:r>
              <a:rPr lang="de-DE" sz="3200" dirty="0"/>
              <a:t>wird den Kranken </a:t>
            </a:r>
            <a:r>
              <a:rPr lang="de-DE" sz="3200" dirty="0">
                <a:highlight>
                  <a:srgbClr val="FFFF00"/>
                </a:highlight>
              </a:rPr>
              <a:t>retten</a:t>
            </a:r>
            <a:r>
              <a:rPr lang="de-DE" sz="3200" dirty="0"/>
              <a:t> (V15) ...</a:t>
            </a:r>
            <a:endParaRPr lang="de-DE" sz="3200" i="1" dirty="0"/>
          </a:p>
          <a:p>
            <a:r>
              <a:rPr lang="de-DE" sz="2800" dirty="0"/>
              <a:t>Retten hat hier eine doppeldeutige Bedeutung.</a:t>
            </a:r>
            <a:br>
              <a:rPr lang="de-DE" sz="2800" dirty="0"/>
            </a:br>
            <a:r>
              <a:rPr lang="de-DE" sz="2800" dirty="0"/>
              <a:t>In diesem Zusammenhang ist das Verb </a:t>
            </a:r>
            <a:r>
              <a:rPr lang="de-DE" sz="2800" dirty="0" err="1"/>
              <a:t>sozo</a:t>
            </a:r>
            <a:r>
              <a:rPr lang="de-DE" sz="2800" dirty="0"/>
              <a:t> auch im soteriologisch geistlichen Sinne zu verstehen, indem das Gebet eben gleichermaßen von den bekannten Sünden retten kann, wie es auch körperlich heilen kann. Beides gehört zusammen und kann – wie es im modernen Verständnis oft gemacht wird – nicht strikt getrennt werden.</a:t>
            </a:r>
          </a:p>
          <a:p>
            <a:endParaRPr lang="de-DE" sz="2800" dirty="0"/>
          </a:p>
        </p:txBody>
      </p:sp>
    </p:spTree>
    <p:extLst>
      <p:ext uri="{BB962C8B-B14F-4D97-AF65-F5344CB8AC3E}">
        <p14:creationId xmlns:p14="http://schemas.microsoft.com/office/powerpoint/2010/main" val="93575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467544" y="1340768"/>
            <a:ext cx="8219256" cy="48330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3" name="Inhaltsplatzhalter 2"/>
          <p:cNvSpPr>
            <a:spLocks noGrp="1"/>
          </p:cNvSpPr>
          <p:nvPr>
            <p:ph idx="1"/>
          </p:nvPr>
        </p:nvSpPr>
        <p:spPr>
          <a:xfrm>
            <a:off x="611560" y="1539441"/>
            <a:ext cx="8075240" cy="4833020"/>
          </a:xfrm>
        </p:spPr>
        <p:txBody>
          <a:bodyPr>
            <a:normAutofit/>
          </a:bodyPr>
          <a:lstStyle/>
          <a:p>
            <a:pPr marL="0" indent="0">
              <a:buNone/>
            </a:pPr>
            <a:r>
              <a:rPr lang="de-DE" sz="3000" dirty="0"/>
              <a:t>Jakobus 5 </a:t>
            </a:r>
            <a:r>
              <a:rPr lang="de-DE" sz="3000" baseline="30000" dirty="0"/>
              <a:t>15 </a:t>
            </a:r>
            <a:r>
              <a:rPr lang="de-DE" sz="3000" dirty="0"/>
              <a:t>Und </a:t>
            </a:r>
            <a:r>
              <a:rPr lang="de-DE" sz="3000" dirty="0">
                <a:highlight>
                  <a:srgbClr val="FFFF00"/>
                </a:highlight>
              </a:rPr>
              <a:t>das Gebet des Glaubens </a:t>
            </a:r>
            <a:r>
              <a:rPr lang="de-DE" sz="3000" dirty="0"/>
              <a:t>wird den Kranken retten.</a:t>
            </a:r>
          </a:p>
          <a:p>
            <a:pPr marL="0" indent="0">
              <a:buNone/>
            </a:pPr>
            <a:r>
              <a:rPr lang="de-DE" sz="3000" dirty="0"/>
              <a:t>Viel vermag eines </a:t>
            </a:r>
            <a:r>
              <a:rPr lang="de-DE" sz="3000" dirty="0">
                <a:highlight>
                  <a:srgbClr val="FFFF00"/>
                </a:highlight>
              </a:rPr>
              <a:t>Gerechten Gebet </a:t>
            </a:r>
            <a:r>
              <a:rPr lang="de-DE" sz="3000" dirty="0"/>
              <a:t>in seiner Wirkung.  </a:t>
            </a:r>
          </a:p>
          <a:p>
            <a:pPr marL="0" indent="0">
              <a:buNone/>
            </a:pPr>
            <a:endParaRPr lang="de-DE" sz="3000" baseline="30000" dirty="0"/>
          </a:p>
          <a:p>
            <a:pPr marL="0" indent="0">
              <a:buNone/>
            </a:pPr>
            <a:r>
              <a:rPr lang="de-DE" sz="3000" baseline="30000" dirty="0"/>
              <a:t> 17 </a:t>
            </a:r>
            <a:r>
              <a:rPr lang="de-DE" sz="3000" dirty="0"/>
              <a:t>Elia war ein Mensch von gleichen Gemüts-bewegungen wie wir; und er </a:t>
            </a:r>
            <a:r>
              <a:rPr lang="de-DE" sz="3000" dirty="0">
                <a:highlight>
                  <a:srgbClr val="FFFF00"/>
                </a:highlight>
              </a:rPr>
              <a:t>betete inständig</a:t>
            </a:r>
            <a:r>
              <a:rPr lang="de-DE" sz="3000" dirty="0"/>
              <a:t>, </a:t>
            </a:r>
            <a:r>
              <a:rPr lang="de-DE" sz="3000" dirty="0" err="1"/>
              <a:t>daß</a:t>
            </a:r>
            <a:r>
              <a:rPr lang="de-DE" sz="3000" dirty="0"/>
              <a:t> es nicht regnen möge, und es regnete nicht auf der Erde drei Jahre und sechs Monate.</a:t>
            </a:r>
          </a:p>
          <a:p>
            <a:endParaRPr lang="de-DE" dirty="0"/>
          </a:p>
          <a:p>
            <a:endParaRPr lang="de-DE" dirty="0"/>
          </a:p>
        </p:txBody>
      </p:sp>
      <p:sp>
        <p:nvSpPr>
          <p:cNvPr id="4" name="Datumsplatzhalter 3"/>
          <p:cNvSpPr>
            <a:spLocks noGrp="1"/>
          </p:cNvSpPr>
          <p:nvPr>
            <p:ph type="dt" sz="half" idx="10"/>
          </p:nvPr>
        </p:nvSpPr>
        <p:spPr/>
        <p:txBody>
          <a:bodyPr/>
          <a:lstStyle/>
          <a:p>
            <a:fld id="{04A6B102-419F-4157-ABA3-EE10A9CB6773}" type="datetime1">
              <a:rPr lang="de-DE" smtClean="0"/>
              <a:pPr/>
              <a:t>23.05.22</a:t>
            </a:fld>
            <a:endParaRPr lang="de-DE"/>
          </a:p>
        </p:txBody>
      </p:sp>
      <p:sp>
        <p:nvSpPr>
          <p:cNvPr id="5" name="Foliennummernplatzhalter 4"/>
          <p:cNvSpPr>
            <a:spLocks noGrp="1"/>
          </p:cNvSpPr>
          <p:nvPr>
            <p:ph type="sldNum" sz="quarter" idx="12"/>
          </p:nvPr>
        </p:nvSpPr>
        <p:spPr/>
        <p:txBody>
          <a:bodyPr/>
          <a:lstStyle/>
          <a:p>
            <a:fld id="{CDEB2B1A-80F7-4048-AFD1-7DAE67B13CCE}" type="slidenum">
              <a:rPr lang="de-DE" smtClean="0"/>
              <a:pPr/>
              <a:t>35</a:t>
            </a:fld>
            <a:endParaRPr lang="de-DE"/>
          </a:p>
        </p:txBody>
      </p:sp>
      <p:sp>
        <p:nvSpPr>
          <p:cNvPr id="6" name="Fußzeilenplatzhalter 4">
            <a:extLst>
              <a:ext uri="{FF2B5EF4-FFF2-40B4-BE49-F238E27FC236}">
                <a16:creationId xmlns:a16="http://schemas.microsoft.com/office/drawing/2014/main" id="{8CB091A0-1586-D727-B823-AF5EA6A71C4A}"/>
              </a:ext>
            </a:extLst>
          </p:cNvPr>
          <p:cNvSpPr>
            <a:spLocks noGrp="1"/>
          </p:cNvSpPr>
          <p:nvPr>
            <p:ph type="ftr" sz="quarter" idx="11"/>
          </p:nvPr>
        </p:nvSpPr>
        <p:spPr>
          <a:xfrm>
            <a:off x="1403648" y="6356350"/>
            <a:ext cx="6480720" cy="365125"/>
          </a:xfrm>
        </p:spPr>
        <p:txBody>
          <a:bodyPr/>
          <a:lstStyle/>
          <a:p>
            <a:r>
              <a:rPr lang="de-DE" dirty="0"/>
              <a:t>Diakonie Impulstag Hanse    Das Leben berühren / Sterbebegleitung und Umgang mit Schwerkranke </a:t>
            </a:r>
          </a:p>
        </p:txBody>
      </p:sp>
      <p:sp>
        <p:nvSpPr>
          <p:cNvPr id="8" name="Rechteck 7">
            <a:extLst>
              <a:ext uri="{FF2B5EF4-FFF2-40B4-BE49-F238E27FC236}">
                <a16:creationId xmlns:a16="http://schemas.microsoft.com/office/drawing/2014/main" id="{916758E1-719A-E62D-47F1-5F8E89606909}"/>
              </a:ext>
            </a:extLst>
          </p:cNvPr>
          <p:cNvSpPr/>
          <p:nvPr/>
        </p:nvSpPr>
        <p:spPr>
          <a:xfrm>
            <a:off x="467544" y="1340768"/>
            <a:ext cx="8280920" cy="48330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de-DE" sz="3200" dirty="0"/>
              <a:t>-&gt;  ... </a:t>
            </a:r>
            <a:r>
              <a:rPr lang="de-DE" sz="3200" i="1" dirty="0"/>
              <a:t>Leidet jemand (V.13)  ... Ist jemand krank (V14) ... </a:t>
            </a:r>
            <a:r>
              <a:rPr lang="de-DE" sz="3200" dirty="0"/>
              <a:t>wird den Kranken </a:t>
            </a:r>
            <a:r>
              <a:rPr lang="de-DE" sz="3200" dirty="0">
                <a:highlight>
                  <a:srgbClr val="FFFF00"/>
                </a:highlight>
              </a:rPr>
              <a:t>retten</a:t>
            </a:r>
            <a:r>
              <a:rPr lang="de-DE" sz="3200" dirty="0"/>
              <a:t> (V15) ...</a:t>
            </a:r>
            <a:endParaRPr lang="de-DE" sz="3200" i="1" dirty="0"/>
          </a:p>
          <a:p>
            <a:r>
              <a:rPr lang="de-DE" sz="2800" dirty="0"/>
              <a:t>Ein ähnlicher Zusammenhang zwischen Vergebung und Heilung besteht auch in den oft hierfür zitierten Versen aus </a:t>
            </a:r>
            <a:r>
              <a:rPr lang="de-DE" sz="2800" dirty="0" err="1"/>
              <a:t>Jes</a:t>
            </a:r>
            <a:r>
              <a:rPr lang="de-DE" sz="2800" dirty="0"/>
              <a:t> 53,4-5, wonach Jesus nicht nur die Sünde, sondern auch die Krankheiten mit ans Kreuz genommen haben soll.</a:t>
            </a:r>
          </a:p>
          <a:p>
            <a:endParaRPr lang="de-DE" sz="2800" dirty="0"/>
          </a:p>
          <a:p>
            <a:endParaRPr lang="de-DE" sz="2800" dirty="0"/>
          </a:p>
          <a:p>
            <a:endParaRPr lang="de-DE" sz="2800" dirty="0"/>
          </a:p>
          <a:p>
            <a:endParaRPr lang="de-DE" sz="2800" dirty="0"/>
          </a:p>
        </p:txBody>
      </p:sp>
    </p:spTree>
    <p:extLst>
      <p:ext uri="{BB962C8B-B14F-4D97-AF65-F5344CB8AC3E}">
        <p14:creationId xmlns:p14="http://schemas.microsoft.com/office/powerpoint/2010/main" val="2456885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04A6B102-419F-4157-ABA3-EE10A9CB6773}" type="datetime1">
              <a:rPr lang="de-DE" smtClean="0"/>
              <a:pPr/>
              <a:t>23.05.22</a:t>
            </a:fld>
            <a:endParaRPr lang="de-DE" dirty="0"/>
          </a:p>
        </p:txBody>
      </p:sp>
      <p:sp>
        <p:nvSpPr>
          <p:cNvPr id="5" name="Foliennummernplatzhalter 4"/>
          <p:cNvSpPr>
            <a:spLocks noGrp="1"/>
          </p:cNvSpPr>
          <p:nvPr>
            <p:ph type="sldNum" sz="quarter" idx="12"/>
          </p:nvPr>
        </p:nvSpPr>
        <p:spPr/>
        <p:txBody>
          <a:bodyPr/>
          <a:lstStyle/>
          <a:p>
            <a:fld id="{CDEB2B1A-80F7-4048-AFD1-7DAE67B13CCE}" type="slidenum">
              <a:rPr lang="de-DE" smtClean="0"/>
              <a:pPr/>
              <a:t>36</a:t>
            </a:fld>
            <a:endParaRPr lang="de-DE" dirty="0"/>
          </a:p>
        </p:txBody>
      </p:sp>
      <p:pic>
        <p:nvPicPr>
          <p:cNvPr id="8" name="Grafik 3" descr="bibel.gif"/>
          <p:cNvPicPr>
            <a:picLocks noChangeAspect="1"/>
          </p:cNvPicPr>
          <p:nvPr/>
        </p:nvPicPr>
        <p:blipFill>
          <a:blip r:embed="rId3" cstate="print">
            <a:grayscl/>
          </a:blip>
          <a:stretch>
            <a:fillRect/>
          </a:stretch>
        </p:blipFill>
        <p:spPr>
          <a:xfrm>
            <a:off x="1763688" y="1700808"/>
            <a:ext cx="5112568" cy="4195125"/>
          </a:xfrm>
          <a:prstGeom prst="rect">
            <a:avLst/>
          </a:prstGeom>
        </p:spPr>
      </p:pic>
      <p:sp>
        <p:nvSpPr>
          <p:cNvPr id="7" name="Fußzeilenplatzhalter 4">
            <a:extLst>
              <a:ext uri="{FF2B5EF4-FFF2-40B4-BE49-F238E27FC236}">
                <a16:creationId xmlns:a16="http://schemas.microsoft.com/office/drawing/2014/main" id="{37D14F24-6DEA-F1C3-7AC9-6747EB814820}"/>
              </a:ext>
            </a:extLst>
          </p:cNvPr>
          <p:cNvSpPr>
            <a:spLocks noGrp="1"/>
          </p:cNvSpPr>
          <p:nvPr>
            <p:ph type="ftr" sz="quarter" idx="11"/>
          </p:nvPr>
        </p:nvSpPr>
        <p:spPr>
          <a:xfrm>
            <a:off x="1403648" y="6356350"/>
            <a:ext cx="6480720" cy="365125"/>
          </a:xfrm>
        </p:spPr>
        <p:txBody>
          <a:bodyPr/>
          <a:lstStyle/>
          <a:p>
            <a:r>
              <a:rPr lang="de-DE" dirty="0"/>
              <a:t>Diakonie Impulstag Hanse    Das Leben berühren / Sterbebegleitung und Umgang mit Schwerkranke </a:t>
            </a:r>
          </a:p>
        </p:txBody>
      </p:sp>
    </p:spTree>
    <p:extLst>
      <p:ext uri="{BB962C8B-B14F-4D97-AF65-F5344CB8AC3E}">
        <p14:creationId xmlns:p14="http://schemas.microsoft.com/office/powerpoint/2010/main" val="36311515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E30657A-F389-8FA6-7348-E22145332D2B}"/>
              </a:ext>
            </a:extLst>
          </p:cNvPr>
          <p:cNvPicPr>
            <a:picLocks noChangeAspect="1"/>
          </p:cNvPicPr>
          <p:nvPr/>
        </p:nvPicPr>
        <p:blipFill rotWithShape="1">
          <a:blip r:embed="rId3"/>
          <a:srcRect t="3127" b="3053"/>
          <a:stretch/>
        </p:blipFill>
        <p:spPr>
          <a:xfrm>
            <a:off x="971600" y="1628800"/>
            <a:ext cx="7128792" cy="4320480"/>
          </a:xfrm>
          <a:prstGeom prst="rect">
            <a:avLst/>
          </a:prstGeom>
        </p:spPr>
      </p:pic>
    </p:spTree>
    <p:extLst>
      <p:ext uri="{BB962C8B-B14F-4D97-AF65-F5344CB8AC3E}">
        <p14:creationId xmlns:p14="http://schemas.microsoft.com/office/powerpoint/2010/main" val="1985536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467544" y="1340768"/>
            <a:ext cx="8219256" cy="48330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3" name="Inhaltsplatzhalter 2"/>
          <p:cNvSpPr>
            <a:spLocks noGrp="1"/>
          </p:cNvSpPr>
          <p:nvPr>
            <p:ph idx="1"/>
          </p:nvPr>
        </p:nvSpPr>
        <p:spPr>
          <a:xfrm>
            <a:off x="611560" y="1340768"/>
            <a:ext cx="8075240" cy="5184576"/>
          </a:xfrm>
        </p:spPr>
        <p:txBody>
          <a:bodyPr>
            <a:normAutofit/>
          </a:bodyPr>
          <a:lstStyle/>
          <a:p>
            <a:r>
              <a:rPr lang="de-DE" sz="3600" dirty="0"/>
              <a:t>Matthäus 13 </a:t>
            </a:r>
            <a:br>
              <a:rPr lang="de-DE" sz="3600" dirty="0"/>
            </a:br>
            <a:br>
              <a:rPr lang="de-DE" baseline="30000" dirty="0"/>
            </a:br>
            <a:r>
              <a:rPr lang="de-DE" baseline="30000" dirty="0"/>
              <a:t>24 </a:t>
            </a:r>
            <a:r>
              <a:rPr lang="de-DE" dirty="0"/>
              <a:t>Ein anderes Gleichnis legte er ihnen vor und sprach: Mit dem Reich der Himmel ist es wie mit einem Menschen, der guten Samen auf seinen Acker säte.</a:t>
            </a:r>
            <a:r>
              <a:rPr lang="de-DE" baseline="30000" dirty="0"/>
              <a:t> </a:t>
            </a:r>
            <a:br>
              <a:rPr lang="de-DE" baseline="30000" dirty="0"/>
            </a:br>
            <a:r>
              <a:rPr lang="de-DE" baseline="30000" dirty="0"/>
              <a:t> 25 </a:t>
            </a:r>
            <a:r>
              <a:rPr lang="de-DE" dirty="0"/>
              <a:t>Während aber die Menschen schliefen, kam sein Feind und säte Unkraut mitten unter den Weizen und ging weg.</a:t>
            </a:r>
            <a:endParaRPr lang="de-DE" sz="4800" dirty="0"/>
          </a:p>
        </p:txBody>
      </p:sp>
      <p:sp>
        <p:nvSpPr>
          <p:cNvPr id="4" name="Datumsplatzhalter 3"/>
          <p:cNvSpPr>
            <a:spLocks noGrp="1"/>
          </p:cNvSpPr>
          <p:nvPr>
            <p:ph type="dt" sz="half" idx="10"/>
          </p:nvPr>
        </p:nvSpPr>
        <p:spPr/>
        <p:txBody>
          <a:bodyPr/>
          <a:lstStyle/>
          <a:p>
            <a:fld id="{04A6B102-419F-4157-ABA3-EE10A9CB6773}" type="datetime1">
              <a:rPr lang="de-DE" smtClean="0"/>
              <a:pPr/>
              <a:t>23.05.22</a:t>
            </a:fld>
            <a:endParaRPr lang="de-DE"/>
          </a:p>
        </p:txBody>
      </p:sp>
      <p:sp>
        <p:nvSpPr>
          <p:cNvPr id="5" name="Foliennummernplatzhalter 4"/>
          <p:cNvSpPr>
            <a:spLocks noGrp="1"/>
          </p:cNvSpPr>
          <p:nvPr>
            <p:ph type="sldNum" sz="quarter" idx="12"/>
          </p:nvPr>
        </p:nvSpPr>
        <p:spPr/>
        <p:txBody>
          <a:bodyPr/>
          <a:lstStyle/>
          <a:p>
            <a:fld id="{CDEB2B1A-80F7-4048-AFD1-7DAE67B13CCE}" type="slidenum">
              <a:rPr lang="de-DE" smtClean="0"/>
              <a:pPr/>
              <a:t>3</a:t>
            </a:fld>
            <a:endParaRPr lang="de-DE"/>
          </a:p>
        </p:txBody>
      </p:sp>
      <p:sp>
        <p:nvSpPr>
          <p:cNvPr id="8" name="Fußzeilenplatzhalter 4">
            <a:extLst>
              <a:ext uri="{FF2B5EF4-FFF2-40B4-BE49-F238E27FC236}">
                <a16:creationId xmlns:a16="http://schemas.microsoft.com/office/drawing/2014/main" id="{CCE46FD2-7AF1-C44D-2A9F-0E65E30ADDD1}"/>
              </a:ext>
            </a:extLst>
          </p:cNvPr>
          <p:cNvSpPr>
            <a:spLocks noGrp="1"/>
          </p:cNvSpPr>
          <p:nvPr>
            <p:ph type="ftr" sz="quarter" idx="11"/>
          </p:nvPr>
        </p:nvSpPr>
        <p:spPr>
          <a:xfrm>
            <a:off x="1403648" y="6356350"/>
            <a:ext cx="6480720" cy="365125"/>
          </a:xfrm>
        </p:spPr>
        <p:txBody>
          <a:bodyPr/>
          <a:lstStyle/>
          <a:p>
            <a:r>
              <a:rPr lang="de-DE" dirty="0"/>
              <a:t>Diakonie Impulstag Hanse    Das Leben berühren / Sterbebegleitung und Umgang mit Schwerkranke </a:t>
            </a:r>
          </a:p>
        </p:txBody>
      </p:sp>
    </p:spTree>
    <p:extLst>
      <p:ext uri="{BB962C8B-B14F-4D97-AF65-F5344CB8AC3E}">
        <p14:creationId xmlns:p14="http://schemas.microsoft.com/office/powerpoint/2010/main" val="54870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467544" y="1340768"/>
            <a:ext cx="8219256" cy="48330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3" name="Inhaltsplatzhalter 2"/>
          <p:cNvSpPr>
            <a:spLocks noGrp="1"/>
          </p:cNvSpPr>
          <p:nvPr>
            <p:ph idx="1"/>
          </p:nvPr>
        </p:nvSpPr>
        <p:spPr>
          <a:xfrm>
            <a:off x="611560" y="1340768"/>
            <a:ext cx="8075240" cy="5184576"/>
          </a:xfrm>
        </p:spPr>
        <p:txBody>
          <a:bodyPr>
            <a:normAutofit/>
          </a:bodyPr>
          <a:lstStyle/>
          <a:p>
            <a:r>
              <a:rPr lang="de-DE" sz="3600" dirty="0"/>
              <a:t>Matthäus 13 </a:t>
            </a:r>
            <a:br>
              <a:rPr lang="de-DE" sz="3600" dirty="0"/>
            </a:br>
            <a:br>
              <a:rPr lang="de-DE" baseline="30000" dirty="0"/>
            </a:br>
            <a:r>
              <a:rPr lang="de-DE" baseline="30000" dirty="0"/>
              <a:t>26 </a:t>
            </a:r>
            <a:r>
              <a:rPr lang="de-DE" dirty="0"/>
              <a:t>Als aber die Saat </a:t>
            </a:r>
            <a:r>
              <a:rPr lang="de-DE" dirty="0" err="1"/>
              <a:t>aufsproßte</a:t>
            </a:r>
            <a:r>
              <a:rPr lang="de-DE" dirty="0"/>
              <a:t> und Frucht brachte, da erschien auch das Unkraut.</a:t>
            </a:r>
            <a:r>
              <a:rPr lang="de-DE" baseline="30000" dirty="0"/>
              <a:t>  </a:t>
            </a:r>
            <a:br>
              <a:rPr lang="de-DE" baseline="30000" dirty="0"/>
            </a:br>
            <a:r>
              <a:rPr lang="de-DE" baseline="30000" dirty="0"/>
              <a:t>27 </a:t>
            </a:r>
            <a:r>
              <a:rPr lang="de-DE" dirty="0"/>
              <a:t>Es kamen aber die Knechte des Hausherrn hinzu und sprachen zu ihm: Herr, hast du nicht guten Samen auf deinen Acker gesät? Woher hat er denn Unkraut?</a:t>
            </a:r>
            <a:r>
              <a:rPr lang="de-DE" baseline="30000" dirty="0"/>
              <a:t>  </a:t>
            </a:r>
            <a:endParaRPr lang="de-DE" dirty="0"/>
          </a:p>
        </p:txBody>
      </p:sp>
      <p:sp>
        <p:nvSpPr>
          <p:cNvPr id="4" name="Datumsplatzhalter 3"/>
          <p:cNvSpPr>
            <a:spLocks noGrp="1"/>
          </p:cNvSpPr>
          <p:nvPr>
            <p:ph type="dt" sz="half" idx="10"/>
          </p:nvPr>
        </p:nvSpPr>
        <p:spPr/>
        <p:txBody>
          <a:bodyPr/>
          <a:lstStyle/>
          <a:p>
            <a:fld id="{04A6B102-419F-4157-ABA3-EE10A9CB6773}" type="datetime1">
              <a:rPr lang="de-DE" smtClean="0"/>
              <a:pPr/>
              <a:t>23.05.22</a:t>
            </a:fld>
            <a:endParaRPr lang="de-DE"/>
          </a:p>
        </p:txBody>
      </p:sp>
      <p:sp>
        <p:nvSpPr>
          <p:cNvPr id="5" name="Foliennummernplatzhalter 4"/>
          <p:cNvSpPr>
            <a:spLocks noGrp="1"/>
          </p:cNvSpPr>
          <p:nvPr>
            <p:ph type="sldNum" sz="quarter" idx="12"/>
          </p:nvPr>
        </p:nvSpPr>
        <p:spPr/>
        <p:txBody>
          <a:bodyPr/>
          <a:lstStyle/>
          <a:p>
            <a:fld id="{CDEB2B1A-80F7-4048-AFD1-7DAE67B13CCE}" type="slidenum">
              <a:rPr lang="de-DE" smtClean="0"/>
              <a:pPr/>
              <a:t>4</a:t>
            </a:fld>
            <a:endParaRPr lang="de-DE"/>
          </a:p>
        </p:txBody>
      </p:sp>
      <p:sp>
        <p:nvSpPr>
          <p:cNvPr id="8" name="Fußzeilenplatzhalter 4">
            <a:extLst>
              <a:ext uri="{FF2B5EF4-FFF2-40B4-BE49-F238E27FC236}">
                <a16:creationId xmlns:a16="http://schemas.microsoft.com/office/drawing/2014/main" id="{6D4DA791-BE2B-E107-84AB-3FD3A6FEBEC9}"/>
              </a:ext>
            </a:extLst>
          </p:cNvPr>
          <p:cNvSpPr>
            <a:spLocks noGrp="1"/>
          </p:cNvSpPr>
          <p:nvPr>
            <p:ph type="ftr" sz="quarter" idx="11"/>
          </p:nvPr>
        </p:nvSpPr>
        <p:spPr>
          <a:xfrm>
            <a:off x="1403648" y="6356350"/>
            <a:ext cx="6480720" cy="365125"/>
          </a:xfrm>
        </p:spPr>
        <p:txBody>
          <a:bodyPr/>
          <a:lstStyle/>
          <a:p>
            <a:r>
              <a:rPr lang="de-DE" dirty="0"/>
              <a:t>Diakonie Impulstag Hanse    Das Leben berühren / Sterbebegleitung und Umgang mit Schwerkranke </a:t>
            </a:r>
          </a:p>
        </p:txBody>
      </p:sp>
    </p:spTree>
    <p:extLst>
      <p:ext uri="{BB962C8B-B14F-4D97-AF65-F5344CB8AC3E}">
        <p14:creationId xmlns:p14="http://schemas.microsoft.com/office/powerpoint/2010/main" val="395689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467544" y="1340768"/>
            <a:ext cx="8219256" cy="48330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3" name="Inhaltsplatzhalter 2"/>
          <p:cNvSpPr>
            <a:spLocks noGrp="1"/>
          </p:cNvSpPr>
          <p:nvPr>
            <p:ph idx="1"/>
          </p:nvPr>
        </p:nvSpPr>
        <p:spPr>
          <a:xfrm>
            <a:off x="611560" y="1340768"/>
            <a:ext cx="8075240" cy="5184576"/>
          </a:xfrm>
        </p:spPr>
        <p:txBody>
          <a:bodyPr>
            <a:normAutofit/>
          </a:bodyPr>
          <a:lstStyle/>
          <a:p>
            <a:r>
              <a:rPr lang="de-DE" sz="3600" dirty="0"/>
              <a:t>Matthäus 13 </a:t>
            </a:r>
            <a:br>
              <a:rPr lang="de-DE" sz="3600" dirty="0"/>
            </a:br>
            <a:br>
              <a:rPr lang="de-DE" baseline="30000" dirty="0"/>
            </a:br>
            <a:r>
              <a:rPr lang="de-DE" baseline="30000" dirty="0"/>
              <a:t>28 </a:t>
            </a:r>
            <a:r>
              <a:rPr lang="de-DE" dirty="0"/>
              <a:t>Er aber sprach zu ihnen: Ein feindseliger Mensch hat dies getan. Die Knechte aber sagen zu ihm: Willst du denn, </a:t>
            </a:r>
            <a:r>
              <a:rPr lang="de-DE" dirty="0" err="1"/>
              <a:t>daß</a:t>
            </a:r>
            <a:r>
              <a:rPr lang="de-DE" dirty="0"/>
              <a:t> wir hingehen und es zusammenlesen?</a:t>
            </a:r>
            <a:r>
              <a:rPr lang="de-DE" baseline="30000" dirty="0"/>
              <a:t>  </a:t>
            </a:r>
            <a:br>
              <a:rPr lang="de-DE" baseline="30000" dirty="0"/>
            </a:br>
            <a:r>
              <a:rPr lang="de-DE" baseline="30000" dirty="0"/>
              <a:t>29 </a:t>
            </a:r>
            <a:r>
              <a:rPr lang="de-DE" dirty="0"/>
              <a:t>Er aber spricht: Nein, damit ihr nicht etwa beim Zusammenlesen des Unkrauts gleichzeitig mit ihm den Weizen ausreißt.</a:t>
            </a:r>
          </a:p>
          <a:p>
            <a:endParaRPr lang="de-DE" dirty="0"/>
          </a:p>
        </p:txBody>
      </p:sp>
      <p:sp>
        <p:nvSpPr>
          <p:cNvPr id="4" name="Datumsplatzhalter 3"/>
          <p:cNvSpPr>
            <a:spLocks noGrp="1"/>
          </p:cNvSpPr>
          <p:nvPr>
            <p:ph type="dt" sz="half" idx="10"/>
          </p:nvPr>
        </p:nvSpPr>
        <p:spPr/>
        <p:txBody>
          <a:bodyPr/>
          <a:lstStyle/>
          <a:p>
            <a:fld id="{04A6B102-419F-4157-ABA3-EE10A9CB6773}" type="datetime1">
              <a:rPr lang="de-DE" smtClean="0"/>
              <a:pPr/>
              <a:t>23.05.22</a:t>
            </a:fld>
            <a:endParaRPr lang="de-DE"/>
          </a:p>
        </p:txBody>
      </p:sp>
      <p:sp>
        <p:nvSpPr>
          <p:cNvPr id="5" name="Foliennummernplatzhalter 4"/>
          <p:cNvSpPr>
            <a:spLocks noGrp="1"/>
          </p:cNvSpPr>
          <p:nvPr>
            <p:ph type="sldNum" sz="quarter" idx="12"/>
          </p:nvPr>
        </p:nvSpPr>
        <p:spPr/>
        <p:txBody>
          <a:bodyPr/>
          <a:lstStyle/>
          <a:p>
            <a:fld id="{CDEB2B1A-80F7-4048-AFD1-7DAE67B13CCE}" type="slidenum">
              <a:rPr lang="de-DE" smtClean="0"/>
              <a:pPr/>
              <a:t>5</a:t>
            </a:fld>
            <a:endParaRPr lang="de-DE"/>
          </a:p>
        </p:txBody>
      </p:sp>
      <p:sp>
        <p:nvSpPr>
          <p:cNvPr id="8" name="Fußzeilenplatzhalter 4">
            <a:extLst>
              <a:ext uri="{FF2B5EF4-FFF2-40B4-BE49-F238E27FC236}">
                <a16:creationId xmlns:a16="http://schemas.microsoft.com/office/drawing/2014/main" id="{6C9C8ADD-D26E-3F8F-F85C-FA40A3A2845E}"/>
              </a:ext>
            </a:extLst>
          </p:cNvPr>
          <p:cNvSpPr>
            <a:spLocks noGrp="1"/>
          </p:cNvSpPr>
          <p:nvPr>
            <p:ph type="ftr" sz="quarter" idx="11"/>
          </p:nvPr>
        </p:nvSpPr>
        <p:spPr>
          <a:xfrm>
            <a:off x="1403648" y="6356350"/>
            <a:ext cx="6480720" cy="365125"/>
          </a:xfrm>
        </p:spPr>
        <p:txBody>
          <a:bodyPr/>
          <a:lstStyle/>
          <a:p>
            <a:r>
              <a:rPr lang="de-DE" dirty="0"/>
              <a:t>Diakonie Impulstag Hanse    Das Leben berühren / Sterbebegleitung und Umgang mit Schwerkranke </a:t>
            </a:r>
          </a:p>
        </p:txBody>
      </p:sp>
    </p:spTree>
    <p:extLst>
      <p:ext uri="{BB962C8B-B14F-4D97-AF65-F5344CB8AC3E}">
        <p14:creationId xmlns:p14="http://schemas.microsoft.com/office/powerpoint/2010/main" val="332299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467544" y="1340768"/>
            <a:ext cx="8219256" cy="48330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3" name="Inhaltsplatzhalter 2"/>
          <p:cNvSpPr>
            <a:spLocks noGrp="1"/>
          </p:cNvSpPr>
          <p:nvPr>
            <p:ph idx="1"/>
          </p:nvPr>
        </p:nvSpPr>
        <p:spPr>
          <a:xfrm>
            <a:off x="611560" y="1340768"/>
            <a:ext cx="8075240" cy="5184576"/>
          </a:xfrm>
        </p:spPr>
        <p:txBody>
          <a:bodyPr>
            <a:normAutofit/>
          </a:bodyPr>
          <a:lstStyle/>
          <a:p>
            <a:r>
              <a:rPr lang="de-DE" sz="3600" dirty="0"/>
              <a:t>Matthäus 13 </a:t>
            </a:r>
            <a:br>
              <a:rPr lang="de-DE" sz="3600" dirty="0"/>
            </a:br>
            <a:br>
              <a:rPr lang="de-DE" baseline="30000" dirty="0"/>
            </a:br>
            <a:r>
              <a:rPr lang="de-DE" baseline="30000" dirty="0"/>
              <a:t>30 </a:t>
            </a:r>
            <a:r>
              <a:rPr lang="de-DE" dirty="0" err="1"/>
              <a:t>Laßt</a:t>
            </a:r>
            <a:r>
              <a:rPr lang="de-DE" dirty="0"/>
              <a:t> beides zusammen wachsen bis zur Ernte, und zur Zeit der Ernte werde ich den Schnittern sagen: Lest zuerst das Unkraut zusammen, und bindet es in Bündel, um es zu verbrennen; den Weizen aber sammelt in meine Scheune!</a:t>
            </a:r>
          </a:p>
        </p:txBody>
      </p:sp>
      <p:sp>
        <p:nvSpPr>
          <p:cNvPr id="4" name="Datumsplatzhalter 3"/>
          <p:cNvSpPr>
            <a:spLocks noGrp="1"/>
          </p:cNvSpPr>
          <p:nvPr>
            <p:ph type="dt" sz="half" idx="10"/>
          </p:nvPr>
        </p:nvSpPr>
        <p:spPr/>
        <p:txBody>
          <a:bodyPr/>
          <a:lstStyle/>
          <a:p>
            <a:fld id="{04A6B102-419F-4157-ABA3-EE10A9CB6773}" type="datetime1">
              <a:rPr lang="de-DE" smtClean="0"/>
              <a:pPr/>
              <a:t>23.05.22</a:t>
            </a:fld>
            <a:endParaRPr lang="de-DE"/>
          </a:p>
        </p:txBody>
      </p:sp>
      <p:sp>
        <p:nvSpPr>
          <p:cNvPr id="5" name="Foliennummernplatzhalter 4"/>
          <p:cNvSpPr>
            <a:spLocks noGrp="1"/>
          </p:cNvSpPr>
          <p:nvPr>
            <p:ph type="sldNum" sz="quarter" idx="12"/>
          </p:nvPr>
        </p:nvSpPr>
        <p:spPr/>
        <p:txBody>
          <a:bodyPr/>
          <a:lstStyle/>
          <a:p>
            <a:fld id="{CDEB2B1A-80F7-4048-AFD1-7DAE67B13CCE}" type="slidenum">
              <a:rPr lang="de-DE" smtClean="0"/>
              <a:pPr/>
              <a:t>6</a:t>
            </a:fld>
            <a:endParaRPr lang="de-DE"/>
          </a:p>
        </p:txBody>
      </p:sp>
      <p:sp>
        <p:nvSpPr>
          <p:cNvPr id="8" name="Fußzeilenplatzhalter 4">
            <a:extLst>
              <a:ext uri="{FF2B5EF4-FFF2-40B4-BE49-F238E27FC236}">
                <a16:creationId xmlns:a16="http://schemas.microsoft.com/office/drawing/2014/main" id="{4B718C3F-B8C6-827C-0B76-F82FF1A81456}"/>
              </a:ext>
            </a:extLst>
          </p:cNvPr>
          <p:cNvSpPr>
            <a:spLocks noGrp="1"/>
          </p:cNvSpPr>
          <p:nvPr>
            <p:ph type="ftr" sz="quarter" idx="11"/>
          </p:nvPr>
        </p:nvSpPr>
        <p:spPr>
          <a:xfrm>
            <a:off x="1403648" y="6356350"/>
            <a:ext cx="6480720" cy="365125"/>
          </a:xfrm>
        </p:spPr>
        <p:txBody>
          <a:bodyPr/>
          <a:lstStyle/>
          <a:p>
            <a:r>
              <a:rPr lang="de-DE" dirty="0"/>
              <a:t>Diakonie Impulstag Hanse    Das Leben berühren / Sterbebegleitung und Umgang mit Schwerkranke </a:t>
            </a:r>
          </a:p>
        </p:txBody>
      </p:sp>
    </p:spTree>
    <p:extLst>
      <p:ext uri="{BB962C8B-B14F-4D97-AF65-F5344CB8AC3E}">
        <p14:creationId xmlns:p14="http://schemas.microsoft.com/office/powerpoint/2010/main" val="236058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04A6B102-419F-4157-ABA3-EE10A9CB6773}" type="datetime1">
              <a:rPr lang="de-DE" smtClean="0"/>
              <a:pPr/>
              <a:t>23.05.22</a:t>
            </a:fld>
            <a:endParaRPr lang="de-DE" dirty="0"/>
          </a:p>
        </p:txBody>
      </p:sp>
      <p:sp>
        <p:nvSpPr>
          <p:cNvPr id="5" name="Foliennummernplatzhalter 4"/>
          <p:cNvSpPr>
            <a:spLocks noGrp="1"/>
          </p:cNvSpPr>
          <p:nvPr>
            <p:ph type="sldNum" sz="quarter" idx="12"/>
          </p:nvPr>
        </p:nvSpPr>
        <p:spPr/>
        <p:txBody>
          <a:bodyPr/>
          <a:lstStyle/>
          <a:p>
            <a:fld id="{CDEB2B1A-80F7-4048-AFD1-7DAE67B13CCE}" type="slidenum">
              <a:rPr lang="de-DE" smtClean="0"/>
              <a:pPr/>
              <a:t>7</a:t>
            </a:fld>
            <a:endParaRPr lang="de-DE" dirty="0"/>
          </a:p>
        </p:txBody>
      </p:sp>
      <p:pic>
        <p:nvPicPr>
          <p:cNvPr id="8" name="Grafik 3" descr="bibel.gif"/>
          <p:cNvPicPr>
            <a:picLocks noChangeAspect="1"/>
          </p:cNvPicPr>
          <p:nvPr/>
        </p:nvPicPr>
        <p:blipFill>
          <a:blip r:embed="rId3" cstate="print">
            <a:grayscl/>
          </a:blip>
          <a:stretch>
            <a:fillRect/>
          </a:stretch>
        </p:blipFill>
        <p:spPr>
          <a:xfrm>
            <a:off x="1763688" y="1700808"/>
            <a:ext cx="5112568" cy="4195125"/>
          </a:xfrm>
          <a:prstGeom prst="rect">
            <a:avLst/>
          </a:prstGeom>
        </p:spPr>
      </p:pic>
      <p:sp>
        <p:nvSpPr>
          <p:cNvPr id="7" name="Fußzeilenplatzhalter 4">
            <a:extLst>
              <a:ext uri="{FF2B5EF4-FFF2-40B4-BE49-F238E27FC236}">
                <a16:creationId xmlns:a16="http://schemas.microsoft.com/office/drawing/2014/main" id="{37D14F24-6DEA-F1C3-7AC9-6747EB814820}"/>
              </a:ext>
            </a:extLst>
          </p:cNvPr>
          <p:cNvSpPr>
            <a:spLocks noGrp="1"/>
          </p:cNvSpPr>
          <p:nvPr>
            <p:ph type="ftr" sz="quarter" idx="11"/>
          </p:nvPr>
        </p:nvSpPr>
        <p:spPr>
          <a:xfrm>
            <a:off x="1403648" y="6356350"/>
            <a:ext cx="6480720" cy="365125"/>
          </a:xfrm>
        </p:spPr>
        <p:txBody>
          <a:bodyPr/>
          <a:lstStyle/>
          <a:p>
            <a:r>
              <a:rPr lang="de-DE" dirty="0"/>
              <a:t>Diakonie Impulstag Hanse    Das Leben berühren / Sterbebegleitung und Umgang mit Schwerkranke </a:t>
            </a:r>
          </a:p>
        </p:txBody>
      </p:sp>
    </p:spTree>
    <p:extLst>
      <p:ext uri="{BB962C8B-B14F-4D97-AF65-F5344CB8AC3E}">
        <p14:creationId xmlns:p14="http://schemas.microsoft.com/office/powerpoint/2010/main" val="2687479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467544" y="1340768"/>
            <a:ext cx="8219256" cy="48330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de-DE" sz="2400" dirty="0"/>
              <a:t>10:00 – 10:30 Andacht / Einführung </a:t>
            </a:r>
            <a:br>
              <a:rPr lang="de-DE" sz="2400" dirty="0"/>
            </a:br>
            <a:r>
              <a:rPr lang="de-DE" sz="2400" dirty="0"/>
              <a:t>10:35 – 11:30 Schwerkranke und Sterbende würdig begleiten. I „EMPATHISCHER KURZSCHLUSS - Die Schattenseite der Empathie“ </a:t>
            </a:r>
          </a:p>
          <a:p>
            <a:r>
              <a:rPr lang="de-DE" sz="2400" dirty="0"/>
              <a:t>11:45 – 12:30 Schwerkranke und Sterbende würdig begleiten. II  </a:t>
            </a:r>
          </a:p>
          <a:p>
            <a:r>
              <a:rPr lang="de-DE" sz="2400" dirty="0"/>
              <a:t>„BEDROHTE WÜRDE – Würdeverlust durch Hilfestellung“ </a:t>
            </a:r>
          </a:p>
          <a:p>
            <a:br>
              <a:rPr lang="de-DE" sz="2400" dirty="0"/>
            </a:br>
            <a:r>
              <a:rPr lang="de-DE" sz="2400" dirty="0"/>
              <a:t>12:30 – 13:30 Mittagspause (2 Gruppen) </a:t>
            </a:r>
          </a:p>
          <a:p>
            <a:r>
              <a:rPr lang="de-DE" sz="2400" dirty="0"/>
              <a:t>13:45 – 14:45 Schwerkranke und Sterbende würdig begleiten III  </a:t>
            </a:r>
          </a:p>
          <a:p>
            <a:r>
              <a:rPr lang="de-DE" sz="2400" dirty="0"/>
              <a:t>„INAKZEPTABLE AKZEPTANZ - Ich sehe was, was du nicht siehst“ </a:t>
            </a:r>
          </a:p>
          <a:p>
            <a:endParaRPr lang="de-DE" sz="2400" dirty="0"/>
          </a:p>
          <a:p>
            <a:r>
              <a:rPr lang="de-DE" sz="2400" dirty="0"/>
              <a:t>15:00 – 16:00 Beichte und Krankensalbung</a:t>
            </a:r>
          </a:p>
          <a:p>
            <a:r>
              <a:rPr lang="de-DE" sz="2400" dirty="0"/>
              <a:t>16:00 Abschluss und Segen </a:t>
            </a:r>
          </a:p>
        </p:txBody>
      </p:sp>
      <p:sp>
        <p:nvSpPr>
          <p:cNvPr id="4" name="Datumsplatzhalter 3"/>
          <p:cNvSpPr>
            <a:spLocks noGrp="1"/>
          </p:cNvSpPr>
          <p:nvPr>
            <p:ph type="dt" sz="half" idx="10"/>
          </p:nvPr>
        </p:nvSpPr>
        <p:spPr/>
        <p:txBody>
          <a:bodyPr/>
          <a:lstStyle/>
          <a:p>
            <a:fld id="{04A6B102-419F-4157-ABA3-EE10A9CB6773}" type="datetime1">
              <a:rPr lang="de-DE" smtClean="0"/>
              <a:pPr/>
              <a:t>23.05.22</a:t>
            </a:fld>
            <a:endParaRPr lang="de-DE"/>
          </a:p>
        </p:txBody>
      </p:sp>
      <p:sp>
        <p:nvSpPr>
          <p:cNvPr id="5" name="Foliennummernplatzhalter 4"/>
          <p:cNvSpPr>
            <a:spLocks noGrp="1"/>
          </p:cNvSpPr>
          <p:nvPr>
            <p:ph type="sldNum" sz="quarter" idx="12"/>
          </p:nvPr>
        </p:nvSpPr>
        <p:spPr/>
        <p:txBody>
          <a:bodyPr/>
          <a:lstStyle/>
          <a:p>
            <a:fld id="{CDEB2B1A-80F7-4048-AFD1-7DAE67B13CCE}" type="slidenum">
              <a:rPr lang="de-DE" smtClean="0"/>
              <a:pPr/>
              <a:t>8</a:t>
            </a:fld>
            <a:endParaRPr lang="de-DE"/>
          </a:p>
        </p:txBody>
      </p:sp>
      <p:sp>
        <p:nvSpPr>
          <p:cNvPr id="8" name="Fußzeilenplatzhalter 4">
            <a:extLst>
              <a:ext uri="{FF2B5EF4-FFF2-40B4-BE49-F238E27FC236}">
                <a16:creationId xmlns:a16="http://schemas.microsoft.com/office/drawing/2014/main" id="{2C7A7DB1-02F3-21B3-623E-A39C56BB096F}"/>
              </a:ext>
            </a:extLst>
          </p:cNvPr>
          <p:cNvSpPr>
            <a:spLocks noGrp="1"/>
          </p:cNvSpPr>
          <p:nvPr>
            <p:ph type="ftr" sz="quarter" idx="11"/>
          </p:nvPr>
        </p:nvSpPr>
        <p:spPr>
          <a:xfrm>
            <a:off x="1403648" y="6356350"/>
            <a:ext cx="6480720" cy="365125"/>
          </a:xfrm>
        </p:spPr>
        <p:txBody>
          <a:bodyPr/>
          <a:lstStyle/>
          <a:p>
            <a:r>
              <a:rPr lang="de-DE" dirty="0"/>
              <a:t>Diakonie Impulstag Hanse    Das Leben berühren / Sterbebegleitung und Umgang mit Schwerkranke </a:t>
            </a:r>
          </a:p>
        </p:txBody>
      </p:sp>
    </p:spTree>
    <p:extLst>
      <p:ext uri="{BB962C8B-B14F-4D97-AF65-F5344CB8AC3E}">
        <p14:creationId xmlns:p14="http://schemas.microsoft.com/office/powerpoint/2010/main" val="443879658"/>
      </p:ext>
    </p:extLst>
  </p:cSld>
  <p:clrMapOvr>
    <a:masterClrMapping/>
  </p:clrMapOvr>
</p:sld>
</file>

<file path=ppt/theme/theme1.xml><?xml version="1.0" encoding="utf-8"?>
<a:theme xmlns:a="http://schemas.openxmlformats.org/drawingml/2006/main" name="W3Beratunglinks">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2582</Words>
  <Application>Microsoft Macintosh PowerPoint</Application>
  <PresentationFormat>Bildschirmpräsentation (4:3)</PresentationFormat>
  <Paragraphs>260</Paragraphs>
  <Slides>38</Slides>
  <Notes>38</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38</vt:i4>
      </vt:variant>
    </vt:vector>
  </HeadingPairs>
  <TitlesOfParts>
    <vt:vector size="41" baseType="lpstr">
      <vt:lpstr>Arial</vt:lpstr>
      <vt:lpstr>Calibri</vt:lpstr>
      <vt:lpstr>W3Beratunglinks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dagmar</dc:creator>
  <cp:lastModifiedBy>Lorethy Starck</cp:lastModifiedBy>
  <cp:revision>344</cp:revision>
  <cp:lastPrinted>2018-03-18T21:05:24Z</cp:lastPrinted>
  <dcterms:created xsi:type="dcterms:W3CDTF">2011-07-12T13:15:44Z</dcterms:created>
  <dcterms:modified xsi:type="dcterms:W3CDTF">2022-05-23T10:22:41Z</dcterms:modified>
</cp:coreProperties>
</file>